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76" r:id="rId2"/>
    <p:sldId id="257" r:id="rId3"/>
    <p:sldId id="298" r:id="rId4"/>
    <p:sldId id="327" r:id="rId5"/>
    <p:sldId id="299" r:id="rId6"/>
    <p:sldId id="326" r:id="rId7"/>
    <p:sldId id="300" r:id="rId8"/>
    <p:sldId id="301" r:id="rId9"/>
    <p:sldId id="297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21" r:id="rId20"/>
    <p:sldId id="322" r:id="rId21"/>
    <p:sldId id="323" r:id="rId22"/>
    <p:sldId id="311" r:id="rId23"/>
    <p:sldId id="312" r:id="rId24"/>
    <p:sldId id="313" r:id="rId25"/>
    <p:sldId id="314" r:id="rId26"/>
    <p:sldId id="315" r:id="rId27"/>
    <p:sldId id="296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29"/>
    <p:restoredTop sz="94631"/>
  </p:normalViewPr>
  <p:slideViewPr>
    <p:cSldViewPr snapToGrid="0" snapToObjects="1" showGuides="1">
      <p:cViewPr varScale="1">
        <p:scale>
          <a:sx n="69" d="100"/>
          <a:sy n="69" d="100"/>
        </p:scale>
        <p:origin x="10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F040C-AAAA-6C4D-AEFA-A555AB0A24CA}" type="datetimeFigureOut">
              <a:rPr lang="en-US" smtClean="0"/>
              <a:t>9/16/2019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5F893-D6D5-204E-9E9E-E0FE67EB2A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059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5F893-D6D5-204E-9E9E-E0FE67EB2A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12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1E7F-E508-5A4F-8707-A8F1D937700D}" type="datetime1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EE07E-BCF8-7A42-A320-DAED7ABCCE9F}" type="datetime1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A248-7865-1740-8F7C-E6E8CFC33F70}" type="datetime1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66" y="130630"/>
            <a:ext cx="8908868" cy="1018901"/>
          </a:xfrm>
        </p:spPr>
        <p:txBody>
          <a:bodyPr>
            <a:normAutofit/>
          </a:bodyPr>
          <a:lstStyle>
            <a:lvl1pPr>
              <a:defRPr sz="5400" b="1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566" y="1280161"/>
            <a:ext cx="8908868" cy="5115380"/>
          </a:xfrm>
        </p:spPr>
        <p:txBody>
          <a:bodyPr/>
          <a:lstStyle>
            <a:lvl1pPr>
              <a:defRPr sz="3000"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 sz="2600">
                <a:solidFill>
                  <a:schemeClr val="accent1">
                    <a:lumMod val="75000"/>
                  </a:schemeClr>
                </a:solidFill>
              </a:defRPr>
            </a:lvl2pPr>
            <a:lvl3pPr>
              <a:defRPr sz="2400">
                <a:solidFill>
                  <a:schemeClr val="accent1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7566" y="6395540"/>
            <a:ext cx="1436914" cy="365125"/>
          </a:xfrm>
        </p:spPr>
        <p:txBody>
          <a:bodyPr/>
          <a:lstStyle>
            <a:lvl1pPr>
              <a:defRPr sz="1600"/>
            </a:lvl1pPr>
          </a:lstStyle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72045" y="6395540"/>
            <a:ext cx="581297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89520" y="6412095"/>
            <a:ext cx="1436914" cy="348570"/>
          </a:xfrm>
        </p:spPr>
        <p:txBody>
          <a:bodyPr/>
          <a:lstStyle>
            <a:lvl1pPr>
              <a:defRPr sz="1600" b="1">
                <a:solidFill>
                  <a:srgbClr val="FF0000"/>
                </a:solidFill>
              </a:defRPr>
            </a:lvl1pPr>
          </a:lstStyle>
          <a:p>
            <a:fld id="{CF993B49-34CD-7743-A266-36056773E23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52941-B50D-9F4B-A51E-CCCAEC4C44C3}" type="datetime1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4C3E1-41E1-2F46-9763-9D60DC7A2F74}" type="datetime1">
              <a:rPr lang="en-US" smtClean="0"/>
              <a:t>9/16/2019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F2420-2382-9842-AD9D-E16E4A054C21}" type="datetime1">
              <a:rPr lang="en-US" smtClean="0"/>
              <a:t>9/16/2019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4C715-E8A1-BB4E-BCA1-B25ACCB41CBD}" type="datetime1">
              <a:rPr lang="en-US" smtClean="0"/>
              <a:t>9/16/2019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920D-9844-544D-B889-03EE581E82D0}" type="datetime1">
              <a:rPr lang="en-US" smtClean="0"/>
              <a:t>9/16/2019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CB12B-897C-6A43-9D84-960BCA08F007}" type="datetime1">
              <a:rPr lang="en-US" smtClean="0"/>
              <a:t>9/16/2019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2670-2D9C-5F46-8A6C-324AF97E0C40}" type="datetime1">
              <a:rPr lang="en-US" smtClean="0"/>
              <a:t>9/16/2019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99320-513E-E14D-88C6-80CA54564974}" type="datetime1">
              <a:rPr lang="en-US" smtClean="0"/>
              <a:t>9/16/2019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93B49-34CD-7743-A266-36056773E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856509"/>
            <a:ext cx="9144000" cy="2025866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UNG THƯ TINH HOÀN</a:t>
            </a:r>
            <a:endParaRPr lang="en-US" sz="6600" b="1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1495" y="4486926"/>
            <a:ext cx="7381009" cy="1655762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0070C0"/>
                </a:solidFill>
              </a:rPr>
              <a:t>NGUYỄN NGỌC HÀ</a:t>
            </a:r>
          </a:p>
          <a:p>
            <a:r>
              <a:rPr lang="en-US" dirty="0" err="1" smtClean="0">
                <a:solidFill>
                  <a:srgbClr val="0070C0"/>
                </a:solidFill>
              </a:rPr>
              <a:t>Bộ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err="1" smtClean="0">
                <a:solidFill>
                  <a:srgbClr val="0070C0"/>
                </a:solidFill>
              </a:rPr>
              <a:t>môn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err="1" smtClean="0">
                <a:solidFill>
                  <a:srgbClr val="0070C0"/>
                </a:solidFill>
              </a:rPr>
              <a:t>Tiết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err="1" smtClean="0">
                <a:solidFill>
                  <a:srgbClr val="0070C0"/>
                </a:solidFill>
              </a:rPr>
              <a:t>Niệu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err="1" smtClean="0">
                <a:solidFill>
                  <a:srgbClr val="0070C0"/>
                </a:solidFill>
              </a:rPr>
              <a:t>học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err="1" smtClean="0">
                <a:solidFill>
                  <a:srgbClr val="0070C0"/>
                </a:solidFill>
              </a:rPr>
              <a:t>Đại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err="1" smtClean="0">
                <a:solidFill>
                  <a:srgbClr val="0070C0"/>
                </a:solidFill>
              </a:rPr>
              <a:t>Học</a:t>
            </a:r>
            <a:r>
              <a:rPr lang="en-US" dirty="0" smtClean="0">
                <a:solidFill>
                  <a:srgbClr val="0070C0"/>
                </a:solidFill>
              </a:rPr>
              <a:t> Y </a:t>
            </a:r>
            <a:r>
              <a:rPr lang="en-US" dirty="0" err="1" smtClean="0">
                <a:solidFill>
                  <a:srgbClr val="0070C0"/>
                </a:solidFill>
              </a:rPr>
              <a:t>Dược</a:t>
            </a:r>
            <a:r>
              <a:rPr lang="en-US" dirty="0" smtClean="0">
                <a:solidFill>
                  <a:srgbClr val="0070C0"/>
                </a:solidFill>
              </a:rPr>
              <a:t> TP </a:t>
            </a:r>
            <a:r>
              <a:rPr lang="en-US" dirty="0" err="1" smtClean="0">
                <a:solidFill>
                  <a:srgbClr val="0070C0"/>
                </a:solidFill>
              </a:rPr>
              <a:t>Hồ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err="1" smtClean="0">
                <a:solidFill>
                  <a:srgbClr val="0070C0"/>
                </a:solidFill>
              </a:rPr>
              <a:t>Chí</a:t>
            </a:r>
            <a:r>
              <a:rPr lang="en-US" dirty="0" smtClean="0">
                <a:solidFill>
                  <a:srgbClr val="0070C0"/>
                </a:solidFill>
              </a:rPr>
              <a:t> Minh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24" y="199684"/>
            <a:ext cx="1824754" cy="1806916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6590" y="6362702"/>
            <a:ext cx="2057400" cy="365125"/>
          </a:xfrm>
        </p:spPr>
        <p:txBody>
          <a:bodyPr/>
          <a:lstStyle/>
          <a:p>
            <a:fld id="{D4D8C177-3856-CC48-B09F-8C0DDB642B68}" type="datetime1">
              <a:rPr lang="en-US" sz="1600" smtClean="0"/>
              <a:t>9/16/2019</a:t>
            </a:fld>
            <a:endParaRPr lang="en-US" sz="16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00009" y="6362701"/>
            <a:ext cx="2057400" cy="365125"/>
          </a:xfrm>
        </p:spPr>
        <p:txBody>
          <a:bodyPr/>
          <a:lstStyle/>
          <a:p>
            <a:fld id="{CF993B49-34CD-7743-A266-36056773E23D}" type="slidenum">
              <a:rPr lang="en-US" sz="1600" b="1" smtClean="0">
                <a:solidFill>
                  <a:srgbClr val="FF0000"/>
                </a:solidFill>
              </a:rPr>
              <a:t>1</a:t>
            </a:fld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03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Bệnh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mầm</a:t>
            </a:r>
            <a:r>
              <a:rPr lang="en-US" dirty="0" smtClean="0"/>
              <a:t> (germ cell tumors): 95%</a:t>
            </a:r>
          </a:p>
          <a:p>
            <a:pPr>
              <a:lnSpc>
                <a:spcPct val="110000"/>
              </a:lnSpc>
            </a:pPr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mầm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liên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đến</a:t>
            </a:r>
            <a:r>
              <a:rPr lang="en-US" dirty="0" smtClean="0"/>
              <a:t> </a:t>
            </a:r>
            <a:r>
              <a:rPr lang="en-US" dirty="0" err="1" smtClean="0"/>
              <a:t>tân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mầm</a:t>
            </a:r>
            <a:r>
              <a:rPr lang="en-US" dirty="0" smtClean="0"/>
              <a:t> </a:t>
            </a:r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chỗ</a:t>
            </a:r>
            <a:r>
              <a:rPr lang="en-US" dirty="0" smtClean="0"/>
              <a:t>.</a:t>
            </a:r>
          </a:p>
          <a:p>
            <a:pPr>
              <a:lnSpc>
                <a:spcPct val="110000"/>
              </a:lnSpc>
            </a:pPr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đệm</a:t>
            </a:r>
            <a:r>
              <a:rPr lang="en-US" dirty="0" smtClean="0"/>
              <a:t>/</a:t>
            </a:r>
            <a:r>
              <a:rPr lang="en-US" dirty="0" err="1" smtClean="0"/>
              <a:t>dây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dục</a:t>
            </a:r>
            <a:r>
              <a:rPr lang="en-US" dirty="0" smtClean="0"/>
              <a:t> (sex cord/stromal tumors).</a:t>
            </a:r>
          </a:p>
          <a:p>
            <a:pPr>
              <a:lnSpc>
                <a:spcPct val="110000"/>
              </a:lnSpc>
            </a:pPr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đệm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đặc</a:t>
            </a:r>
            <a:r>
              <a:rPr lang="en-US" dirty="0" smtClean="0"/>
              <a:t> </a:t>
            </a:r>
            <a:r>
              <a:rPr lang="en-US" dirty="0" err="1" smtClean="0"/>
              <a:t>hiệu</a:t>
            </a:r>
            <a:r>
              <a:rPr lang="en-US" dirty="0" smtClean="0"/>
              <a:t>.</a:t>
            </a:r>
          </a:p>
          <a:p>
            <a:pPr>
              <a:lnSpc>
                <a:spcPct val="110000"/>
              </a:lnSpc>
            </a:pPr>
            <a:r>
              <a:rPr lang="en-US" dirty="0" err="1" smtClean="0"/>
              <a:t>Thường</a:t>
            </a:r>
            <a:r>
              <a:rPr lang="en-US" dirty="0" smtClean="0"/>
              <a:t> </a:t>
            </a: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2 </a:t>
            </a:r>
            <a:r>
              <a:rPr lang="en-US" dirty="0" err="1" smtClean="0"/>
              <a:t>nhóm</a:t>
            </a:r>
            <a:r>
              <a:rPr lang="en-US" dirty="0" smtClean="0"/>
              <a:t>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Seminoma.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Non-seminoma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3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372" y="0"/>
            <a:ext cx="7251255" cy="68580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6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21" y="0"/>
            <a:ext cx="7351159" cy="68580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61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39" y="0"/>
            <a:ext cx="7716852" cy="68580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013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267" y="26940"/>
            <a:ext cx="6111467" cy="683106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406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815" y="0"/>
            <a:ext cx="6522371" cy="6858241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482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err="1" smtClean="0"/>
              <a:t>Khám</a:t>
            </a:r>
            <a:r>
              <a:rPr lang="en-US" dirty="0" smtClean="0"/>
              <a:t> </a:t>
            </a:r>
            <a:r>
              <a:rPr lang="en-US" dirty="0" err="1" smtClean="0"/>
              <a:t>lâm</a:t>
            </a:r>
            <a:r>
              <a:rPr lang="en-US" dirty="0" smtClean="0"/>
              <a:t> </a:t>
            </a:r>
            <a:r>
              <a:rPr lang="en-US" dirty="0" err="1" smtClean="0"/>
              <a:t>sàng</a:t>
            </a:r>
            <a:r>
              <a:rPr lang="en-US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BN </a:t>
            </a:r>
            <a:r>
              <a:rPr lang="en-US" dirty="0" err="1" smtClean="0"/>
              <a:t>thường</a:t>
            </a:r>
            <a:r>
              <a:rPr lang="en-US" dirty="0" smtClean="0"/>
              <a:t> </a:t>
            </a:r>
            <a:r>
              <a:rPr lang="en-US" dirty="0" err="1" smtClean="0"/>
              <a:t>đến</a:t>
            </a:r>
            <a:r>
              <a:rPr lang="en-US" dirty="0" smtClean="0"/>
              <a:t> BV </a:t>
            </a:r>
            <a:r>
              <a:rPr lang="en-US" dirty="0" err="1" smtClean="0"/>
              <a:t>vì</a:t>
            </a:r>
            <a:r>
              <a:rPr lang="en-US" dirty="0" smtClean="0"/>
              <a:t> </a:t>
            </a:r>
            <a:r>
              <a:rPr lang="en-US" dirty="0" err="1" smtClean="0"/>
              <a:t>sờ</a:t>
            </a:r>
            <a:r>
              <a:rPr lang="en-US" dirty="0" smtClean="0"/>
              <a:t> </a:t>
            </a:r>
            <a:r>
              <a:rPr lang="en-US" dirty="0" err="1" smtClean="0"/>
              <a:t>thấy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khối</a:t>
            </a:r>
            <a:r>
              <a:rPr lang="en-US" dirty="0" smtClean="0"/>
              <a:t> </a:t>
            </a:r>
            <a:r>
              <a:rPr lang="en-US" dirty="0" err="1" smtClean="0"/>
              <a:t>lớn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bên</a:t>
            </a:r>
            <a:r>
              <a:rPr lang="en-US" dirty="0" smtClean="0"/>
              <a:t> </a:t>
            </a:r>
            <a:r>
              <a:rPr lang="en-US" dirty="0" err="1" smtClean="0"/>
              <a:t>bìu</a:t>
            </a:r>
            <a:r>
              <a:rPr lang="en-US" dirty="0" smtClean="0"/>
              <a:t>,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đau</a:t>
            </a:r>
            <a:r>
              <a:rPr lang="en-US" dirty="0" smtClean="0"/>
              <a:t>.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Triệu</a:t>
            </a:r>
            <a:r>
              <a:rPr lang="en-US" dirty="0" smtClean="0"/>
              <a:t> </a:t>
            </a:r>
            <a:r>
              <a:rPr lang="en-US" dirty="0" err="1" smtClean="0"/>
              <a:t>chứng</a:t>
            </a:r>
            <a:r>
              <a:rPr lang="en-US" dirty="0" smtClean="0"/>
              <a:t> </a:t>
            </a:r>
            <a:r>
              <a:rPr lang="en-US" dirty="0" err="1" smtClean="0"/>
              <a:t>khác</a:t>
            </a:r>
            <a:r>
              <a:rPr lang="en-US" dirty="0" smtClean="0"/>
              <a:t>:</a:t>
            </a:r>
          </a:p>
          <a:p>
            <a:pPr lvl="2">
              <a:lnSpc>
                <a:spcPct val="100000"/>
              </a:lnSpc>
            </a:pPr>
            <a:r>
              <a:rPr lang="en-US" dirty="0" err="1" smtClean="0"/>
              <a:t>Đau</a:t>
            </a:r>
            <a:r>
              <a:rPr lang="en-US" dirty="0" smtClean="0"/>
              <a:t> </a:t>
            </a:r>
            <a:r>
              <a:rPr lang="en-US" dirty="0" err="1" smtClean="0"/>
              <a:t>bìu</a:t>
            </a:r>
            <a:r>
              <a:rPr lang="en-US" dirty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triệu</a:t>
            </a:r>
            <a:r>
              <a:rPr lang="en-US" dirty="0" smtClean="0"/>
              <a:t> </a:t>
            </a:r>
            <a:r>
              <a:rPr lang="en-US" dirty="0" err="1" smtClean="0"/>
              <a:t>chứng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 20% BN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TH.</a:t>
            </a:r>
          </a:p>
          <a:p>
            <a:pPr lvl="2">
              <a:lnSpc>
                <a:spcPct val="100000"/>
              </a:lnSpc>
            </a:pPr>
            <a:r>
              <a:rPr lang="en-US" dirty="0" err="1" smtClean="0"/>
              <a:t>Đau</a:t>
            </a:r>
            <a:r>
              <a:rPr lang="en-US" dirty="0" smtClean="0"/>
              <a:t> </a:t>
            </a:r>
            <a:r>
              <a:rPr lang="en-US" dirty="0" err="1" smtClean="0"/>
              <a:t>lưng</a:t>
            </a:r>
            <a:r>
              <a:rPr lang="en-US" dirty="0" smtClean="0"/>
              <a:t>, </a:t>
            </a:r>
            <a:r>
              <a:rPr lang="en-US" dirty="0" err="1" smtClean="0"/>
              <a:t>đau</a:t>
            </a:r>
            <a:r>
              <a:rPr lang="en-US" dirty="0" smtClean="0"/>
              <a:t> </a:t>
            </a:r>
            <a:r>
              <a:rPr lang="en-US" dirty="0" err="1" smtClean="0"/>
              <a:t>hông</a:t>
            </a:r>
            <a:r>
              <a:rPr lang="en-US" dirty="0" smtClean="0"/>
              <a:t> </a:t>
            </a:r>
            <a:r>
              <a:rPr lang="en-US" dirty="0" err="1" smtClean="0"/>
              <a:t>lưng</a:t>
            </a:r>
            <a:r>
              <a:rPr lang="en-US" dirty="0" smtClean="0"/>
              <a:t> do di </a:t>
            </a:r>
            <a:r>
              <a:rPr lang="en-US" dirty="0" err="1" smtClean="0"/>
              <a:t>căn</a:t>
            </a:r>
            <a:r>
              <a:rPr lang="en-US" dirty="0" smtClean="0"/>
              <a:t> </a:t>
            </a: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11% </a:t>
            </a:r>
            <a:r>
              <a:rPr lang="en-US" dirty="0" err="1" smtClean="0"/>
              <a:t>các</a:t>
            </a:r>
            <a:r>
              <a:rPr lang="en-US" dirty="0" smtClean="0"/>
              <a:t> TH.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BN </a:t>
            </a:r>
            <a:r>
              <a:rPr lang="en-US" dirty="0" err="1" smtClean="0"/>
              <a:t>trẻ</a:t>
            </a:r>
            <a:r>
              <a:rPr lang="en-US" dirty="0" smtClean="0"/>
              <a:t> </a:t>
            </a:r>
            <a:r>
              <a:rPr lang="en-US" dirty="0" err="1" smtClean="0"/>
              <a:t>tuổi</a:t>
            </a:r>
            <a:r>
              <a:rPr lang="en-US" dirty="0" smtClean="0"/>
              <a:t>,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hạ</a:t>
            </a:r>
            <a:r>
              <a:rPr lang="en-US" dirty="0" smtClean="0"/>
              <a:t> </a:t>
            </a:r>
            <a:r>
              <a:rPr lang="en-US" dirty="0" err="1" smtClean="0"/>
              <a:t>vị</a:t>
            </a:r>
            <a:r>
              <a:rPr lang="en-US" dirty="0" smtClean="0"/>
              <a:t>, </a:t>
            </a:r>
            <a:r>
              <a:rPr lang="en-US" dirty="0" err="1" smtClean="0"/>
              <a:t>kèm</a:t>
            </a:r>
            <a:r>
              <a:rPr lang="en-US" dirty="0" smtClean="0"/>
              <a:t> </a:t>
            </a:r>
            <a:r>
              <a:rPr lang="en-US" dirty="0" err="1" smtClean="0"/>
              <a:t>tinh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ẩn</a:t>
            </a:r>
            <a:r>
              <a:rPr lang="en-US" dirty="0" smtClean="0"/>
              <a:t> =&gt; </a:t>
            </a:r>
            <a:r>
              <a:rPr lang="en-US" dirty="0" err="1" smtClean="0"/>
              <a:t>tầm</a:t>
            </a:r>
            <a:r>
              <a:rPr lang="en-US" dirty="0" smtClean="0"/>
              <a:t> </a:t>
            </a:r>
            <a:r>
              <a:rPr lang="en-US" dirty="0" err="1" smtClean="0"/>
              <a:t>soát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TH.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Nữ</a:t>
            </a:r>
            <a:r>
              <a:rPr lang="en-US" dirty="0" smtClean="0"/>
              <a:t> </a:t>
            </a:r>
            <a:r>
              <a:rPr lang="en-US" dirty="0" err="1" smtClean="0"/>
              <a:t>hoá</a:t>
            </a:r>
            <a:r>
              <a:rPr lang="en-US" dirty="0" smtClean="0"/>
              <a:t> </a:t>
            </a:r>
            <a:r>
              <a:rPr lang="en-US" dirty="0" err="1" smtClean="0"/>
              <a:t>tuyến</a:t>
            </a:r>
            <a:r>
              <a:rPr lang="en-US" dirty="0" smtClean="0"/>
              <a:t> </a:t>
            </a:r>
            <a:r>
              <a:rPr lang="en-US" dirty="0" err="1" smtClean="0"/>
              <a:t>vú</a:t>
            </a:r>
            <a:r>
              <a:rPr lang="en-US" dirty="0" smtClean="0"/>
              <a:t> </a:t>
            </a: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2% </a:t>
            </a:r>
            <a:r>
              <a:rPr lang="en-US" dirty="0" err="1" smtClean="0"/>
              <a:t>các</a:t>
            </a:r>
            <a:r>
              <a:rPr lang="en-US" dirty="0"/>
              <a:t> </a:t>
            </a:r>
            <a:r>
              <a:rPr lang="en-US" dirty="0" smtClean="0"/>
              <a:t>TH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TH.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Siêu</a:t>
            </a:r>
            <a:r>
              <a:rPr lang="en-US" dirty="0" smtClean="0"/>
              <a:t> </a:t>
            </a:r>
            <a:r>
              <a:rPr lang="en-US" dirty="0" err="1" smtClean="0"/>
              <a:t>âm</a:t>
            </a:r>
            <a:r>
              <a:rPr lang="en-US" dirty="0" smtClean="0"/>
              <a:t>: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nhạy</a:t>
            </a:r>
            <a:r>
              <a:rPr lang="en-US" dirty="0" smtClean="0"/>
              <a:t> 100%,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nằm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hay </a:t>
            </a:r>
            <a:r>
              <a:rPr lang="en-US" dirty="0" err="1" smtClean="0"/>
              <a:t>ngoài</a:t>
            </a:r>
            <a:r>
              <a:rPr lang="en-US" dirty="0" smtClean="0"/>
              <a:t> TH.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MRI </a:t>
            </a:r>
            <a:r>
              <a:rPr lang="en-US" dirty="0" err="1" smtClean="0"/>
              <a:t>nhạy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đặc</a:t>
            </a:r>
            <a:r>
              <a:rPr lang="en-US" dirty="0" smtClean="0"/>
              <a:t> </a:t>
            </a:r>
            <a:r>
              <a:rPr lang="en-US" dirty="0" err="1" smtClean="0"/>
              <a:t>hiệu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siêu</a:t>
            </a:r>
            <a:r>
              <a:rPr lang="en-US" dirty="0" smtClean="0"/>
              <a:t> </a:t>
            </a:r>
            <a:r>
              <a:rPr lang="en-US" dirty="0" err="1" smtClean="0"/>
              <a:t>âm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TH, </a:t>
            </a:r>
            <a:r>
              <a:rPr lang="en-US" dirty="0" err="1" smtClean="0"/>
              <a:t>nhưng</a:t>
            </a:r>
            <a:r>
              <a:rPr lang="en-US" dirty="0" smtClean="0"/>
              <a:t> </a:t>
            </a:r>
            <a:r>
              <a:rPr lang="en-US" dirty="0" err="1" smtClean="0"/>
              <a:t>đắt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27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err="1" smtClean="0"/>
              <a:t>Dấu</a:t>
            </a:r>
            <a:r>
              <a:rPr lang="en-US" dirty="0" smtClean="0"/>
              <a:t> </a:t>
            </a:r>
            <a:r>
              <a:rPr lang="en-US" dirty="0" err="1" smtClean="0"/>
              <a:t>ấn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:</a:t>
            </a:r>
          </a:p>
          <a:p>
            <a:pPr lvl="1">
              <a:lnSpc>
                <a:spcPct val="120000"/>
              </a:lnSpc>
            </a:pPr>
            <a:r>
              <a:rPr lang="en-US" sz="2900" dirty="0" smtClean="0"/>
              <a:t>AFP (alpha-fetoprotein): </a:t>
            </a:r>
            <a:r>
              <a:rPr lang="en-US" sz="2900" dirty="0" err="1" smtClean="0"/>
              <a:t>sản</a:t>
            </a:r>
            <a:r>
              <a:rPr lang="en-US" sz="2900" dirty="0" smtClean="0"/>
              <a:t> </a:t>
            </a:r>
            <a:r>
              <a:rPr lang="en-US" sz="2900" dirty="0" err="1" smtClean="0"/>
              <a:t>xuất</a:t>
            </a:r>
            <a:r>
              <a:rPr lang="en-US" sz="2900" dirty="0" smtClean="0"/>
              <a:t> </a:t>
            </a:r>
            <a:r>
              <a:rPr lang="en-US" sz="2900" dirty="0" err="1" smtClean="0"/>
              <a:t>bỡi</a:t>
            </a:r>
            <a:r>
              <a:rPr lang="en-US" sz="2900" dirty="0" smtClean="0"/>
              <a:t> </a:t>
            </a:r>
            <a:r>
              <a:rPr lang="en-US" sz="2900" dirty="0" err="1" smtClean="0"/>
              <a:t>tế</a:t>
            </a:r>
            <a:r>
              <a:rPr lang="en-US" sz="2900" dirty="0" smtClean="0"/>
              <a:t> </a:t>
            </a:r>
            <a:r>
              <a:rPr lang="en-US" sz="2900" dirty="0" err="1" smtClean="0"/>
              <a:t>bào</a:t>
            </a:r>
            <a:r>
              <a:rPr lang="en-US" sz="2900" dirty="0" smtClean="0"/>
              <a:t> </a:t>
            </a:r>
            <a:r>
              <a:rPr lang="en-US" sz="2900" dirty="0" err="1" smtClean="0"/>
              <a:t>túi</a:t>
            </a:r>
            <a:r>
              <a:rPr lang="en-US" sz="2900" dirty="0" smtClean="0"/>
              <a:t> </a:t>
            </a:r>
            <a:r>
              <a:rPr lang="en-US" sz="2900" dirty="0" err="1" smtClean="0"/>
              <a:t>noãng</a:t>
            </a:r>
            <a:r>
              <a:rPr lang="en-US" sz="2900" dirty="0" smtClean="0"/>
              <a:t> </a:t>
            </a:r>
            <a:r>
              <a:rPr lang="en-US" sz="2900" dirty="0" err="1" smtClean="0"/>
              <a:t>hoàng</a:t>
            </a:r>
            <a:r>
              <a:rPr lang="en-US" sz="2900" dirty="0" smtClean="0"/>
              <a:t> (yolk sac cells).</a:t>
            </a:r>
          </a:p>
          <a:p>
            <a:pPr lvl="1">
              <a:lnSpc>
                <a:spcPct val="120000"/>
              </a:lnSpc>
            </a:pPr>
            <a:r>
              <a:rPr lang="en-US" sz="2900" dirty="0" smtClean="0"/>
              <a:t>b-</a:t>
            </a:r>
            <a:r>
              <a:rPr lang="en-US" sz="2900" dirty="0" err="1" smtClean="0"/>
              <a:t>hCG</a:t>
            </a:r>
            <a:r>
              <a:rPr lang="en-US" sz="2900" dirty="0" smtClean="0"/>
              <a:t> (beta-human chorionic gonadotrophin): </a:t>
            </a:r>
            <a:r>
              <a:rPr lang="en-US" sz="2900" dirty="0" err="1" smtClean="0"/>
              <a:t>biểu</a:t>
            </a:r>
            <a:r>
              <a:rPr lang="en-US" sz="2900" dirty="0" smtClean="0"/>
              <a:t> </a:t>
            </a:r>
            <a:r>
              <a:rPr lang="en-US" sz="2900" dirty="0" err="1" smtClean="0"/>
              <a:t>hiện</a:t>
            </a:r>
            <a:r>
              <a:rPr lang="en-US" sz="2900" dirty="0" smtClean="0"/>
              <a:t> </a:t>
            </a:r>
            <a:r>
              <a:rPr lang="en-US" sz="2900" dirty="0" err="1" smtClean="0"/>
              <a:t>của</a:t>
            </a:r>
            <a:r>
              <a:rPr lang="en-US" sz="2900" dirty="0" smtClean="0"/>
              <a:t> </a:t>
            </a:r>
            <a:r>
              <a:rPr lang="en-US" sz="2900" dirty="0" err="1" smtClean="0"/>
              <a:t>nguyên</a:t>
            </a:r>
            <a:r>
              <a:rPr lang="en-US" sz="2900" dirty="0" smtClean="0"/>
              <a:t> </a:t>
            </a:r>
            <a:r>
              <a:rPr lang="en-US" sz="2900" dirty="0" err="1" smtClean="0"/>
              <a:t>bào</a:t>
            </a:r>
            <a:r>
              <a:rPr lang="en-US" sz="2900" dirty="0" smtClean="0"/>
              <a:t> </a:t>
            </a:r>
            <a:r>
              <a:rPr lang="en-US" sz="2900" dirty="0" err="1" smtClean="0"/>
              <a:t>phôi</a:t>
            </a:r>
            <a:r>
              <a:rPr lang="en-US" sz="2900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lang="en-US" sz="2900" dirty="0" smtClean="0"/>
              <a:t>LDH (lactate dehydrogenase).</a:t>
            </a:r>
          </a:p>
          <a:p>
            <a:pPr>
              <a:lnSpc>
                <a:spcPct val="120000"/>
              </a:lnSpc>
            </a:pPr>
            <a:r>
              <a:rPr lang="en-US" dirty="0" err="1" smtClean="0"/>
              <a:t>Đối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mầm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seminoma (NSGCT), AFP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50 </a:t>
            </a:r>
            <a:r>
              <a:rPr lang="mr-IN" dirty="0" smtClean="0"/>
              <a:t>–</a:t>
            </a:r>
            <a:r>
              <a:rPr lang="en-US" dirty="0" smtClean="0"/>
              <a:t> 70% TH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hCG</a:t>
            </a:r>
            <a:r>
              <a:rPr lang="en-US" dirty="0" smtClean="0"/>
              <a:t>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40 </a:t>
            </a:r>
            <a:r>
              <a:rPr lang="mr-IN" dirty="0" smtClean="0"/>
              <a:t>–</a:t>
            </a:r>
            <a:r>
              <a:rPr lang="en-US" dirty="0" smtClean="0"/>
              <a:t> 60% TH.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90% NSGCT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ít</a:t>
            </a:r>
            <a:r>
              <a:rPr lang="en-US" dirty="0" smtClean="0"/>
              <a:t> </a:t>
            </a:r>
            <a:r>
              <a:rPr lang="en-US" dirty="0" err="1" smtClean="0"/>
              <a:t>nhất</a:t>
            </a:r>
            <a:r>
              <a:rPr lang="en-US" dirty="0"/>
              <a:t> </a:t>
            </a:r>
            <a:r>
              <a:rPr lang="en-US" dirty="0" smtClean="0"/>
              <a:t>AFP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hCG</a:t>
            </a:r>
            <a:r>
              <a:rPr lang="en-US" dirty="0" smtClean="0"/>
              <a:t>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30% seminoma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hCG</a:t>
            </a:r>
            <a:r>
              <a:rPr lang="en-US" dirty="0" smtClean="0"/>
              <a:t>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LDH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tỷ</a:t>
            </a:r>
            <a:r>
              <a:rPr lang="en-US" dirty="0" smtClean="0"/>
              <a:t> </a:t>
            </a:r>
            <a:r>
              <a:rPr lang="en-US" dirty="0" err="1" smtClean="0"/>
              <a:t>lệ</a:t>
            </a:r>
            <a:r>
              <a:rPr lang="en-US" dirty="0" smtClean="0"/>
              <a:t> </a:t>
            </a:r>
            <a:r>
              <a:rPr lang="en-US" dirty="0" err="1" smtClean="0"/>
              <a:t>thuận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kích</a:t>
            </a:r>
            <a:r>
              <a:rPr lang="en-US" dirty="0" smtClean="0"/>
              <a:t> </a:t>
            </a:r>
            <a:r>
              <a:rPr lang="en-US" dirty="0" err="1" smtClean="0"/>
              <a:t>thước</a:t>
            </a:r>
            <a:r>
              <a:rPr lang="en-US" dirty="0" smtClean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. 80%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</a:t>
            </a:r>
            <a:r>
              <a:rPr lang="en-US" dirty="0" err="1" smtClean="0"/>
              <a:t>gđ</a:t>
            </a:r>
            <a:r>
              <a:rPr lang="en-US" dirty="0" smtClean="0"/>
              <a:t> </a:t>
            </a:r>
            <a:r>
              <a:rPr lang="en-US" dirty="0" err="1" smtClean="0"/>
              <a:t>tiến</a:t>
            </a:r>
            <a:r>
              <a:rPr lang="en-US" dirty="0" smtClean="0"/>
              <a:t> </a:t>
            </a:r>
            <a:r>
              <a:rPr lang="en-US" dirty="0" err="1" smtClean="0"/>
              <a:t>xa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tăng</a:t>
            </a:r>
            <a:r>
              <a:rPr lang="en-US" dirty="0" smtClean="0"/>
              <a:t> LDH.</a:t>
            </a:r>
          </a:p>
          <a:p>
            <a:pPr>
              <a:lnSpc>
                <a:spcPct val="120000"/>
              </a:lnSpc>
            </a:pPr>
            <a:r>
              <a:rPr lang="en-US" dirty="0" err="1" smtClean="0"/>
              <a:t>Dấu</a:t>
            </a:r>
            <a:r>
              <a:rPr lang="en-US" dirty="0" smtClean="0"/>
              <a:t> </a:t>
            </a:r>
            <a:r>
              <a:rPr lang="en-US" dirty="0" err="1" smtClean="0"/>
              <a:t>ấn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vừa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vai</a:t>
            </a:r>
            <a:r>
              <a:rPr lang="en-US" dirty="0" smtClean="0"/>
              <a:t> </a:t>
            </a:r>
            <a:r>
              <a:rPr lang="en-US" dirty="0" err="1" smtClean="0"/>
              <a:t>trò</a:t>
            </a:r>
            <a:r>
              <a:rPr lang="en-US" dirty="0" smtClean="0"/>
              <a:t> </a:t>
            </a:r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, </a:t>
            </a:r>
            <a:r>
              <a:rPr lang="en-US" dirty="0" err="1" smtClean="0"/>
              <a:t>vừa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vai</a:t>
            </a:r>
            <a:r>
              <a:rPr lang="en-US" dirty="0" smtClean="0"/>
              <a:t> </a:t>
            </a:r>
            <a:r>
              <a:rPr lang="en-US" dirty="0" err="1" smtClean="0"/>
              <a:t>trò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 </a:t>
            </a:r>
            <a:r>
              <a:rPr lang="en-US" dirty="0" err="1" smtClean="0"/>
              <a:t>lượng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phẫu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cắt</a:t>
            </a:r>
            <a:r>
              <a:rPr lang="en-US" dirty="0" smtClean="0"/>
              <a:t> TH.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475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Thám</a:t>
            </a:r>
            <a:r>
              <a:rPr lang="en-US" dirty="0" smtClean="0"/>
              <a:t> </a:t>
            </a:r>
            <a:r>
              <a:rPr lang="en-US" dirty="0" err="1" smtClean="0"/>
              <a:t>sát</a:t>
            </a:r>
            <a:r>
              <a:rPr lang="en-US" dirty="0" smtClean="0"/>
              <a:t> </a:t>
            </a:r>
            <a:r>
              <a:rPr lang="en-US" dirty="0" err="1" smtClean="0"/>
              <a:t>bẹn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cắt</a:t>
            </a:r>
            <a:r>
              <a:rPr lang="en-US" dirty="0" smtClean="0"/>
              <a:t> 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 err="1" smtClean="0"/>
              <a:t>Thám</a:t>
            </a:r>
            <a:r>
              <a:rPr lang="en-US" dirty="0" smtClean="0"/>
              <a:t> </a:t>
            </a:r>
            <a:r>
              <a:rPr lang="en-US" dirty="0" err="1" smtClean="0"/>
              <a:t>sát</a:t>
            </a:r>
            <a:r>
              <a:rPr lang="en-US" dirty="0" smtClean="0"/>
              <a:t> </a:t>
            </a:r>
            <a:r>
              <a:rPr lang="en-US" dirty="0" err="1" smtClean="0"/>
              <a:t>bẹn</a:t>
            </a:r>
            <a:r>
              <a:rPr lang="en-US" dirty="0" smtClean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nghi</a:t>
            </a:r>
            <a:r>
              <a:rPr lang="en-US" dirty="0" smtClean="0"/>
              <a:t> </a:t>
            </a:r>
            <a:r>
              <a:rPr lang="en-US" dirty="0" err="1" smtClean="0"/>
              <a:t>ngờ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tinh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lang="en-US" dirty="0" err="1" smtClean="0"/>
              <a:t>Cắt</a:t>
            </a:r>
            <a:r>
              <a:rPr lang="en-US" dirty="0" smtClean="0"/>
              <a:t> TH </a:t>
            </a:r>
            <a:r>
              <a:rPr lang="en-US" dirty="0" err="1" smtClean="0"/>
              <a:t>ngang</a:t>
            </a:r>
            <a:r>
              <a:rPr lang="en-US" dirty="0" smtClean="0"/>
              <a:t> </a:t>
            </a:r>
            <a:r>
              <a:rPr lang="en-US" dirty="0" err="1" smtClean="0"/>
              <a:t>mức</a:t>
            </a:r>
            <a:r>
              <a:rPr lang="en-US" dirty="0" smtClean="0"/>
              <a:t> </a:t>
            </a:r>
            <a:r>
              <a:rPr lang="en-US" dirty="0" err="1" smtClean="0"/>
              <a:t>lỗ</a:t>
            </a:r>
            <a:r>
              <a:rPr lang="en-US" dirty="0" smtClean="0"/>
              <a:t> </a:t>
            </a:r>
            <a:r>
              <a:rPr lang="en-US" dirty="0" err="1" smtClean="0"/>
              <a:t>bẹn</a:t>
            </a:r>
            <a:r>
              <a:rPr lang="en-US" dirty="0" smtClean="0"/>
              <a:t> </a:t>
            </a:r>
            <a:r>
              <a:rPr lang="en-US" dirty="0" err="1" smtClean="0"/>
              <a:t>sâu</a:t>
            </a:r>
            <a:r>
              <a:rPr lang="en-US" dirty="0" smtClean="0"/>
              <a:t> </a:t>
            </a:r>
            <a:r>
              <a:rPr lang="en-US" dirty="0" err="1" smtClean="0"/>
              <a:t>nếu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 TH </a:t>
            </a:r>
            <a:r>
              <a:rPr lang="en-US" dirty="0" err="1" smtClean="0"/>
              <a:t>nghi</a:t>
            </a:r>
            <a:r>
              <a:rPr lang="en-US" dirty="0" smtClean="0"/>
              <a:t> </a:t>
            </a:r>
            <a:r>
              <a:rPr lang="en-US" dirty="0" err="1" smtClean="0"/>
              <a:t>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 </a:t>
            </a:r>
            <a:r>
              <a:rPr lang="en-US" dirty="0" err="1" smtClean="0"/>
              <a:t>chưa</a:t>
            </a:r>
            <a:r>
              <a:rPr lang="en-US" dirty="0" smtClean="0"/>
              <a:t> </a:t>
            </a:r>
            <a:r>
              <a:rPr lang="en-US" dirty="0" err="1" smtClean="0"/>
              <a:t>rõ</a:t>
            </a:r>
            <a:r>
              <a:rPr lang="en-US" dirty="0" smtClean="0"/>
              <a:t> </a:t>
            </a:r>
            <a:r>
              <a:rPr lang="en-US" dirty="0" err="1" smtClean="0"/>
              <a:t>ràng</a:t>
            </a:r>
            <a:r>
              <a:rPr lang="en-US" dirty="0" smtClean="0"/>
              <a:t> =&gt;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lạnh</a:t>
            </a:r>
            <a:r>
              <a:rPr lang="en-US" dirty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PT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tồn</a:t>
            </a:r>
            <a:r>
              <a:rPr lang="en-US" dirty="0" smtClean="0"/>
              <a:t> TH:</a:t>
            </a:r>
          </a:p>
          <a:p>
            <a:pPr lvl="1">
              <a:lnSpc>
                <a:spcPct val="120000"/>
              </a:lnSpc>
            </a:pP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 &lt;30%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TH.</a:t>
            </a:r>
          </a:p>
          <a:p>
            <a:pPr lvl="1">
              <a:lnSpc>
                <a:spcPct val="120000"/>
              </a:lnSpc>
            </a:pPr>
            <a:r>
              <a:rPr lang="en-US" dirty="0" err="1" smtClean="0"/>
              <a:t>Bướu</a:t>
            </a:r>
            <a:r>
              <a:rPr lang="en-US" dirty="0" smtClean="0"/>
              <a:t> TH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(&lt;1cm,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sờ</a:t>
            </a:r>
            <a:r>
              <a:rPr lang="en-US" dirty="0" smtClean="0"/>
              <a:t> </a:t>
            </a:r>
            <a:r>
              <a:rPr lang="en-US" dirty="0" err="1" smtClean="0"/>
              <a:t>thấy</a:t>
            </a:r>
            <a:r>
              <a:rPr lang="en-US" dirty="0" smtClean="0"/>
              <a:t>,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biểu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lâm</a:t>
            </a:r>
            <a:r>
              <a:rPr lang="en-US" dirty="0" smtClean="0"/>
              <a:t> </a:t>
            </a:r>
            <a:r>
              <a:rPr lang="en-US" dirty="0" err="1" smtClean="0"/>
              <a:t>sàng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điển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):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lạnh</a:t>
            </a:r>
            <a:r>
              <a:rPr lang="en-US" dirty="0" smtClean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xem</a:t>
            </a:r>
            <a:r>
              <a:rPr lang="en-US" dirty="0" smtClean="0"/>
              <a:t> </a:t>
            </a:r>
            <a:r>
              <a:rPr lang="en-US" dirty="0" err="1" smtClean="0"/>
              <a:t>xét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lựa</a:t>
            </a:r>
            <a:r>
              <a:rPr lang="en-US" dirty="0" smtClean="0"/>
              <a:t> </a:t>
            </a:r>
            <a:r>
              <a:rPr lang="en-US" dirty="0" err="1" smtClean="0"/>
              <a:t>chọn</a:t>
            </a:r>
            <a:r>
              <a:rPr lang="en-US" dirty="0" smtClean="0"/>
              <a:t> PT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tồn</a:t>
            </a:r>
            <a:r>
              <a:rPr lang="en-US" dirty="0" smtClean="0"/>
              <a:t> TH.</a:t>
            </a:r>
          </a:p>
          <a:p>
            <a:pPr>
              <a:lnSpc>
                <a:spcPct val="120000"/>
              </a:lnSpc>
            </a:pP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TH </a:t>
            </a:r>
            <a:r>
              <a:rPr lang="en-US" dirty="0" err="1" smtClean="0"/>
              <a:t>đối</a:t>
            </a:r>
            <a:r>
              <a:rPr lang="en-US" dirty="0" smtClean="0"/>
              <a:t> </a:t>
            </a:r>
            <a:r>
              <a:rPr lang="en-US" dirty="0" err="1" smtClean="0"/>
              <a:t>bên</a:t>
            </a:r>
            <a:r>
              <a:rPr lang="en-US" dirty="0" smtClean="0"/>
              <a:t>: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trừ</a:t>
            </a:r>
            <a:r>
              <a:rPr lang="en-US" dirty="0" smtClean="0"/>
              <a:t> </a:t>
            </a:r>
            <a:r>
              <a:rPr lang="en-US" dirty="0" err="1" smtClean="0"/>
              <a:t>tân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mầm</a:t>
            </a:r>
            <a:r>
              <a:rPr lang="en-US" dirty="0" smtClean="0"/>
              <a:t> </a:t>
            </a:r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chỗ</a:t>
            </a:r>
            <a:r>
              <a:rPr lang="en-US" dirty="0" smtClean="0"/>
              <a:t> (</a:t>
            </a:r>
            <a:r>
              <a:rPr lang="en-US" dirty="0" err="1" smtClean="0"/>
              <a:t>tỷ</a:t>
            </a:r>
            <a:r>
              <a:rPr lang="en-US" dirty="0" smtClean="0"/>
              <a:t> </a:t>
            </a:r>
            <a:r>
              <a:rPr lang="en-US" dirty="0" err="1" smtClean="0"/>
              <a:t>lệ</a:t>
            </a:r>
            <a:r>
              <a:rPr lang="en-US" dirty="0" smtClean="0"/>
              <a:t> 9%).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188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411" y="0"/>
            <a:ext cx="6987177" cy="685815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856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 smtClean="0"/>
              <a:t>tiêu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/>
              <a:t>Sau </a:t>
            </a:r>
            <a:r>
              <a:rPr lang="en-US" sz="3200" dirty="0" err="1" smtClean="0"/>
              <a:t>khi</a:t>
            </a:r>
            <a:r>
              <a:rPr lang="en-US" sz="3200" dirty="0" smtClean="0"/>
              <a:t> </a:t>
            </a:r>
            <a:r>
              <a:rPr lang="en-US" sz="3200" dirty="0" err="1" smtClean="0"/>
              <a:t>học</a:t>
            </a:r>
            <a:r>
              <a:rPr lang="en-US" sz="3200" dirty="0" smtClean="0"/>
              <a:t> </a:t>
            </a:r>
            <a:r>
              <a:rPr lang="en-US" sz="3200" dirty="0" err="1" smtClean="0"/>
              <a:t>xong</a:t>
            </a:r>
            <a:r>
              <a:rPr lang="en-US" sz="3200" dirty="0" smtClean="0"/>
              <a:t> </a:t>
            </a:r>
            <a:r>
              <a:rPr lang="en-US" sz="3200" dirty="0" err="1" smtClean="0"/>
              <a:t>bài</a:t>
            </a:r>
            <a:r>
              <a:rPr lang="en-US" sz="3200" dirty="0" smtClean="0"/>
              <a:t> </a:t>
            </a:r>
            <a:r>
              <a:rPr lang="en-US" sz="3200" dirty="0" err="1" smtClean="0"/>
              <a:t>này</a:t>
            </a:r>
            <a:r>
              <a:rPr lang="en-US" sz="3200" dirty="0" smtClean="0"/>
              <a:t>, SV </a:t>
            </a:r>
            <a:r>
              <a:rPr lang="en-US" sz="3200" dirty="0" err="1" smtClean="0"/>
              <a:t>có</a:t>
            </a:r>
            <a:r>
              <a:rPr lang="en-US" sz="3200" dirty="0"/>
              <a:t> </a:t>
            </a:r>
            <a:r>
              <a:rPr lang="en-US" sz="3200" dirty="0" err="1" smtClean="0"/>
              <a:t>thể</a:t>
            </a:r>
            <a:r>
              <a:rPr lang="en-US" sz="3200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en-US" sz="2800" dirty="0" err="1" smtClean="0"/>
              <a:t>Trình</a:t>
            </a:r>
            <a:r>
              <a:rPr lang="en-US" sz="2800" dirty="0" smtClean="0"/>
              <a:t> </a:t>
            </a:r>
            <a:r>
              <a:rPr lang="en-US" sz="2800" dirty="0" err="1" smtClean="0"/>
              <a:t>bày</a:t>
            </a:r>
            <a:r>
              <a:rPr lang="en-US" sz="2800" dirty="0" smtClean="0"/>
              <a:t> </a:t>
            </a:r>
            <a:r>
              <a:rPr lang="en-US" sz="2800" dirty="0" err="1" smtClean="0"/>
              <a:t>được</a:t>
            </a:r>
            <a:r>
              <a:rPr lang="en-US" sz="2800" dirty="0" smtClean="0"/>
              <a:t> </a:t>
            </a:r>
            <a:r>
              <a:rPr lang="en-US" sz="2800" dirty="0" err="1" smtClean="0"/>
              <a:t>các</a:t>
            </a:r>
            <a:r>
              <a:rPr lang="en-US" sz="2800" dirty="0" smtClean="0"/>
              <a:t> </a:t>
            </a:r>
            <a:r>
              <a:rPr lang="en-US" sz="2800" dirty="0" err="1" smtClean="0"/>
              <a:t>yếu</a:t>
            </a:r>
            <a:r>
              <a:rPr lang="en-US" sz="2800" dirty="0" smtClean="0"/>
              <a:t> </a:t>
            </a:r>
            <a:r>
              <a:rPr lang="en-US" sz="2800" dirty="0" err="1" smtClean="0"/>
              <a:t>tố</a:t>
            </a:r>
            <a:r>
              <a:rPr lang="en-US" sz="2800" dirty="0" smtClean="0"/>
              <a:t> </a:t>
            </a:r>
            <a:r>
              <a:rPr lang="en-US" sz="2800" dirty="0" err="1" smtClean="0"/>
              <a:t>nguy</a:t>
            </a:r>
            <a:r>
              <a:rPr lang="en-US" sz="2800" dirty="0" smtClean="0"/>
              <a:t> </a:t>
            </a:r>
            <a:r>
              <a:rPr lang="en-US" sz="2800" dirty="0" err="1" smtClean="0"/>
              <a:t>cơ</a:t>
            </a:r>
            <a:r>
              <a:rPr lang="en-US" sz="2800" dirty="0" smtClean="0"/>
              <a:t> </a:t>
            </a:r>
            <a:r>
              <a:rPr lang="en-US" sz="2800" dirty="0" err="1" smtClean="0"/>
              <a:t>của</a:t>
            </a:r>
            <a:r>
              <a:rPr lang="en-US" sz="2800" dirty="0" smtClean="0"/>
              <a:t> </a:t>
            </a:r>
            <a:r>
              <a:rPr lang="en-US" sz="2800" dirty="0" err="1" smtClean="0"/>
              <a:t>ung</a:t>
            </a:r>
            <a:r>
              <a:rPr lang="en-US" sz="2800" dirty="0" smtClean="0"/>
              <a:t> </a:t>
            </a:r>
            <a:r>
              <a:rPr lang="en-US" sz="2800" dirty="0" err="1" smtClean="0"/>
              <a:t>thư</a:t>
            </a:r>
            <a:r>
              <a:rPr lang="en-US" sz="2800" dirty="0" smtClean="0"/>
              <a:t> TH.</a:t>
            </a:r>
          </a:p>
          <a:p>
            <a:pPr lvl="1">
              <a:lnSpc>
                <a:spcPct val="150000"/>
              </a:lnSpc>
            </a:pPr>
            <a:r>
              <a:rPr lang="en-US" sz="2800" dirty="0" err="1" smtClean="0"/>
              <a:t>Trình</a:t>
            </a:r>
            <a:r>
              <a:rPr lang="en-US" sz="2800" dirty="0" smtClean="0"/>
              <a:t> </a:t>
            </a:r>
            <a:r>
              <a:rPr lang="en-US" sz="2800" dirty="0" err="1" smtClean="0"/>
              <a:t>bày</a:t>
            </a:r>
            <a:r>
              <a:rPr lang="en-US" sz="2800" dirty="0" smtClean="0"/>
              <a:t> </a:t>
            </a:r>
            <a:r>
              <a:rPr lang="en-US" sz="2800" dirty="0" err="1" smtClean="0"/>
              <a:t>được</a:t>
            </a:r>
            <a:r>
              <a:rPr lang="en-US" sz="2800" dirty="0" smtClean="0"/>
              <a:t> </a:t>
            </a:r>
            <a:r>
              <a:rPr lang="en-US" sz="2800" dirty="0" err="1" smtClean="0"/>
              <a:t>các</a:t>
            </a:r>
            <a:r>
              <a:rPr lang="en-US" sz="2800" dirty="0" smtClean="0"/>
              <a:t> </a:t>
            </a:r>
            <a:r>
              <a:rPr lang="en-US" sz="2800" dirty="0" err="1" smtClean="0"/>
              <a:t>dạng</a:t>
            </a:r>
            <a:r>
              <a:rPr lang="en-US" sz="2800" dirty="0" smtClean="0"/>
              <a:t> GPB </a:t>
            </a:r>
            <a:r>
              <a:rPr lang="en-US" sz="2800" dirty="0" err="1" smtClean="0"/>
              <a:t>chính</a:t>
            </a:r>
            <a:r>
              <a:rPr lang="en-US" sz="2800" dirty="0" smtClean="0"/>
              <a:t> </a:t>
            </a:r>
            <a:r>
              <a:rPr lang="en-US" sz="2800" dirty="0" err="1" smtClean="0"/>
              <a:t>của</a:t>
            </a:r>
            <a:r>
              <a:rPr lang="en-US" sz="2800" dirty="0" smtClean="0"/>
              <a:t> </a:t>
            </a:r>
            <a:r>
              <a:rPr lang="en-US" sz="2800" dirty="0" err="1" smtClean="0"/>
              <a:t>ung</a:t>
            </a:r>
            <a:r>
              <a:rPr lang="en-US" sz="2800" dirty="0" smtClean="0"/>
              <a:t> </a:t>
            </a:r>
            <a:r>
              <a:rPr lang="en-US" sz="2800" dirty="0" err="1" smtClean="0"/>
              <a:t>thư</a:t>
            </a:r>
            <a:r>
              <a:rPr lang="en-US" sz="2800" dirty="0" smtClean="0"/>
              <a:t> TH.</a:t>
            </a:r>
          </a:p>
          <a:p>
            <a:pPr lvl="1">
              <a:lnSpc>
                <a:spcPct val="150000"/>
              </a:lnSpc>
            </a:pPr>
            <a:r>
              <a:rPr lang="en-US" sz="2800" dirty="0" err="1" smtClean="0"/>
              <a:t>Tiếp</a:t>
            </a:r>
            <a:r>
              <a:rPr lang="en-US" sz="2800" dirty="0" smtClean="0"/>
              <a:t> </a:t>
            </a:r>
            <a:r>
              <a:rPr lang="en-US" sz="2800" dirty="0" err="1" smtClean="0"/>
              <a:t>cận</a:t>
            </a:r>
            <a:r>
              <a:rPr lang="en-US" sz="2800" dirty="0" smtClean="0"/>
              <a:t> </a:t>
            </a:r>
            <a:r>
              <a:rPr lang="en-US" sz="2800" dirty="0" err="1" smtClean="0"/>
              <a:t>chẩn</a:t>
            </a:r>
            <a:r>
              <a:rPr lang="en-US" sz="2800" dirty="0" smtClean="0"/>
              <a:t> </a:t>
            </a:r>
            <a:r>
              <a:rPr lang="en-US" sz="2800" dirty="0" err="1" smtClean="0"/>
              <a:t>đoán</a:t>
            </a:r>
            <a:r>
              <a:rPr lang="en-US" sz="2800" dirty="0" smtClean="0"/>
              <a:t> </a:t>
            </a:r>
            <a:r>
              <a:rPr lang="en-US" sz="2800" dirty="0" err="1" smtClean="0"/>
              <a:t>được</a:t>
            </a:r>
            <a:r>
              <a:rPr lang="en-US" sz="2800" dirty="0" smtClean="0"/>
              <a:t> </a:t>
            </a:r>
            <a:r>
              <a:rPr lang="en-US" sz="2800" dirty="0" err="1" smtClean="0"/>
              <a:t>và</a:t>
            </a:r>
            <a:r>
              <a:rPr lang="en-US" sz="2800" dirty="0" smtClean="0"/>
              <a:t> </a:t>
            </a:r>
            <a:r>
              <a:rPr lang="en-US" sz="2800" dirty="0" err="1" smtClean="0"/>
              <a:t>lựa</a:t>
            </a:r>
            <a:r>
              <a:rPr lang="en-US" sz="2800" dirty="0" smtClean="0"/>
              <a:t> </a:t>
            </a:r>
            <a:r>
              <a:rPr lang="en-US" sz="2800" dirty="0" err="1" smtClean="0"/>
              <a:t>chọn</a:t>
            </a:r>
            <a:r>
              <a:rPr lang="en-US" sz="2800" dirty="0" smtClean="0"/>
              <a:t> </a:t>
            </a:r>
            <a:r>
              <a:rPr lang="en-US" sz="2800" dirty="0" err="1" smtClean="0"/>
              <a:t>phương</a:t>
            </a:r>
            <a:r>
              <a:rPr lang="en-US" sz="2800" dirty="0" smtClean="0"/>
              <a:t> </a:t>
            </a:r>
            <a:r>
              <a:rPr lang="en-US" sz="2800" dirty="0" err="1" smtClean="0"/>
              <a:t>pháp</a:t>
            </a:r>
            <a:r>
              <a:rPr lang="en-US" sz="2800" dirty="0" smtClean="0"/>
              <a:t> </a:t>
            </a:r>
            <a:r>
              <a:rPr lang="en-US" sz="2800" dirty="0" err="1" smtClean="0"/>
              <a:t>điều</a:t>
            </a:r>
            <a:r>
              <a:rPr lang="en-US" sz="2800" dirty="0" smtClean="0"/>
              <a:t> </a:t>
            </a:r>
            <a:r>
              <a:rPr lang="en-US" sz="2800" dirty="0" err="1" smtClean="0"/>
              <a:t>trị</a:t>
            </a:r>
            <a:r>
              <a:rPr lang="en-US" sz="2800" dirty="0" smtClean="0"/>
              <a:t> </a:t>
            </a:r>
            <a:r>
              <a:rPr lang="en-US" sz="2800" dirty="0" err="1" smtClean="0"/>
              <a:t>phù</a:t>
            </a:r>
            <a:r>
              <a:rPr lang="en-US" sz="2800" dirty="0" smtClean="0"/>
              <a:t> </a:t>
            </a:r>
            <a:r>
              <a:rPr lang="en-US" sz="2800" dirty="0" err="1" smtClean="0"/>
              <a:t>hợp</a:t>
            </a:r>
            <a:r>
              <a:rPr lang="en-US" sz="2800" dirty="0" smtClean="0"/>
              <a:t> </a:t>
            </a:r>
            <a:r>
              <a:rPr lang="en-US" sz="2800" dirty="0" err="1" smtClean="0"/>
              <a:t>cho</a:t>
            </a:r>
            <a:r>
              <a:rPr lang="en-US" sz="2800" dirty="0" smtClean="0"/>
              <a:t> BN </a:t>
            </a:r>
            <a:r>
              <a:rPr lang="en-US" sz="2800" dirty="0" err="1" smtClean="0"/>
              <a:t>ung</a:t>
            </a:r>
            <a:r>
              <a:rPr lang="en-US" sz="2800" dirty="0" smtClean="0"/>
              <a:t> </a:t>
            </a:r>
            <a:r>
              <a:rPr lang="en-US" sz="2800" dirty="0" err="1" smtClean="0"/>
              <a:t>thư</a:t>
            </a:r>
            <a:r>
              <a:rPr lang="en-US" sz="2800" dirty="0" smtClean="0"/>
              <a:t> DV.</a:t>
            </a:r>
          </a:p>
          <a:p>
            <a:pPr lvl="1">
              <a:lnSpc>
                <a:spcPct val="150000"/>
              </a:lnSpc>
            </a:pPr>
            <a:r>
              <a:rPr lang="en-US" sz="2800" dirty="0" err="1" smtClean="0"/>
              <a:t>Thay</a:t>
            </a:r>
            <a:r>
              <a:rPr lang="en-US" sz="2800" dirty="0" smtClean="0"/>
              <a:t> </a:t>
            </a:r>
            <a:r>
              <a:rPr lang="en-US" sz="2800" dirty="0" err="1" smtClean="0"/>
              <a:t>đổi</a:t>
            </a:r>
            <a:r>
              <a:rPr lang="en-US" sz="2800" dirty="0" smtClean="0"/>
              <a:t> </a:t>
            </a:r>
            <a:r>
              <a:rPr lang="en-US" sz="2800" dirty="0" err="1" smtClean="0"/>
              <a:t>thái</a:t>
            </a:r>
            <a:r>
              <a:rPr lang="en-US" sz="2800" dirty="0" smtClean="0"/>
              <a:t> </a:t>
            </a:r>
            <a:r>
              <a:rPr lang="en-US" sz="2800" dirty="0" err="1" smtClean="0"/>
              <a:t>độ</a:t>
            </a:r>
            <a:r>
              <a:rPr lang="en-US" sz="2800" dirty="0" smtClean="0"/>
              <a:t> </a:t>
            </a:r>
            <a:r>
              <a:rPr lang="en-US" sz="2800" dirty="0" err="1" smtClean="0"/>
              <a:t>về</a:t>
            </a:r>
            <a:r>
              <a:rPr lang="en-US" sz="2800" dirty="0" smtClean="0"/>
              <a:t> </a:t>
            </a:r>
            <a:r>
              <a:rPr lang="en-US" sz="2800" dirty="0" err="1" smtClean="0"/>
              <a:t>tầm</a:t>
            </a:r>
            <a:r>
              <a:rPr lang="en-US" sz="2800" dirty="0" smtClean="0"/>
              <a:t> </a:t>
            </a:r>
            <a:r>
              <a:rPr lang="en-US" sz="2800" dirty="0" err="1" smtClean="0"/>
              <a:t>quan</a:t>
            </a:r>
            <a:r>
              <a:rPr lang="en-US" sz="2800" dirty="0" smtClean="0"/>
              <a:t> </a:t>
            </a:r>
            <a:r>
              <a:rPr lang="en-US" sz="2800" dirty="0" err="1" smtClean="0"/>
              <a:t>trọng</a:t>
            </a:r>
            <a:r>
              <a:rPr lang="en-US" sz="2800" dirty="0" smtClean="0"/>
              <a:t> </a:t>
            </a:r>
            <a:r>
              <a:rPr lang="en-US" sz="2800" dirty="0" err="1" smtClean="0"/>
              <a:t>của</a:t>
            </a:r>
            <a:r>
              <a:rPr lang="en-US" sz="2800" dirty="0" smtClean="0"/>
              <a:t> </a:t>
            </a:r>
            <a:r>
              <a:rPr lang="en-US" sz="2800" dirty="0" err="1" smtClean="0"/>
              <a:t>hoá</a:t>
            </a:r>
            <a:r>
              <a:rPr lang="en-US" sz="2800" dirty="0" smtClean="0"/>
              <a:t> </a:t>
            </a:r>
            <a:r>
              <a:rPr lang="en-US" sz="2800" dirty="0" err="1" smtClean="0"/>
              <a:t>trị</a:t>
            </a:r>
            <a:r>
              <a:rPr lang="en-US" sz="2800" dirty="0" smtClean="0"/>
              <a:t> </a:t>
            </a:r>
            <a:r>
              <a:rPr lang="en-US" sz="2800" dirty="0" err="1" smtClean="0"/>
              <a:t>trong</a:t>
            </a:r>
            <a:r>
              <a:rPr lang="en-US" sz="2800" dirty="0" smtClean="0"/>
              <a:t> </a:t>
            </a:r>
            <a:r>
              <a:rPr lang="en-US" sz="2800" dirty="0" err="1" smtClean="0"/>
              <a:t>điều</a:t>
            </a:r>
            <a:r>
              <a:rPr lang="en-US" sz="2800" dirty="0" smtClean="0"/>
              <a:t> </a:t>
            </a:r>
            <a:r>
              <a:rPr lang="en-US" sz="2800" dirty="0" err="1" smtClean="0"/>
              <a:t>trị</a:t>
            </a:r>
            <a:r>
              <a:rPr lang="en-US" sz="2800" dirty="0" smtClean="0"/>
              <a:t> </a:t>
            </a:r>
            <a:r>
              <a:rPr lang="en-US" sz="2800" dirty="0" err="1" smtClean="0"/>
              <a:t>đa</a:t>
            </a:r>
            <a:r>
              <a:rPr lang="en-US" sz="2800" dirty="0" smtClean="0"/>
              <a:t> </a:t>
            </a:r>
            <a:r>
              <a:rPr lang="en-US" sz="2800" dirty="0" err="1" smtClean="0"/>
              <a:t>mô</a:t>
            </a:r>
            <a:r>
              <a:rPr lang="en-US" sz="2800" dirty="0" smtClean="0"/>
              <a:t> </a:t>
            </a:r>
            <a:r>
              <a:rPr lang="en-US" sz="2800" dirty="0" err="1" smtClean="0"/>
              <a:t>thức</a:t>
            </a:r>
            <a:r>
              <a:rPr lang="en-US" sz="2800" dirty="0" smtClean="0"/>
              <a:t> </a:t>
            </a:r>
            <a:r>
              <a:rPr lang="en-US" sz="2800" dirty="0" err="1" smtClean="0"/>
              <a:t>ung</a:t>
            </a:r>
            <a:r>
              <a:rPr lang="en-US" sz="2800" dirty="0" smtClean="0"/>
              <a:t> </a:t>
            </a:r>
            <a:r>
              <a:rPr lang="en-US" sz="2800" dirty="0" err="1" smtClean="0"/>
              <a:t>thư</a:t>
            </a:r>
            <a:r>
              <a:rPr lang="en-US" sz="2800" dirty="0" smtClean="0"/>
              <a:t> TH.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67844-C6EC-3344-A8BF-523B5AE6D612}" type="datetime1">
              <a:rPr lang="en-US" sz="1600" smtClean="0"/>
              <a:t>9/16/2019</a:t>
            </a:fld>
            <a:endParaRPr lang="en-US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z="1600" b="1" smtClean="0">
                <a:solidFill>
                  <a:srgbClr val="FF0000"/>
                </a:solidFill>
              </a:rPr>
              <a:t>2</a:t>
            </a:fld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533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146" y="53210"/>
            <a:ext cx="7727707" cy="680479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011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620" y="13618"/>
            <a:ext cx="6712759" cy="684438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719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Yếu</a:t>
            </a:r>
            <a:r>
              <a:rPr lang="en-US" dirty="0" smtClean="0"/>
              <a:t> </a:t>
            </a:r>
            <a:r>
              <a:rPr lang="en-US" dirty="0" err="1" smtClean="0"/>
              <a:t>tố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 </a:t>
            </a:r>
            <a:r>
              <a:rPr lang="en-US" dirty="0" err="1" smtClean="0"/>
              <a:t>lượng</a:t>
            </a:r>
            <a:r>
              <a:rPr lang="en-US" dirty="0" smtClean="0"/>
              <a:t> di </a:t>
            </a:r>
            <a:r>
              <a:rPr lang="en-US" dirty="0" err="1" smtClean="0"/>
              <a:t>căn</a:t>
            </a:r>
            <a:r>
              <a:rPr lang="en-US" dirty="0" smtClean="0"/>
              <a:t> </a:t>
            </a:r>
            <a:r>
              <a:rPr lang="en-US" dirty="0" err="1" smtClean="0"/>
              <a:t>xa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1.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Seminoma: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Kích</a:t>
            </a:r>
            <a:r>
              <a:rPr lang="en-US" dirty="0" smtClean="0"/>
              <a:t> </a:t>
            </a:r>
            <a:r>
              <a:rPr lang="en-US" dirty="0" err="1" smtClean="0"/>
              <a:t>thước</a:t>
            </a:r>
            <a:r>
              <a:rPr lang="en-US" dirty="0" smtClean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 &gt;4cm.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Xâm</a:t>
            </a:r>
            <a:r>
              <a:rPr lang="en-US" dirty="0" smtClean="0"/>
              <a:t> </a:t>
            </a:r>
            <a:r>
              <a:rPr lang="en-US" dirty="0" err="1" smtClean="0"/>
              <a:t>lấn</a:t>
            </a:r>
            <a:r>
              <a:rPr lang="en-US" dirty="0" smtClean="0"/>
              <a:t> </a:t>
            </a:r>
            <a:r>
              <a:rPr lang="en-US" dirty="0" err="1" smtClean="0"/>
              <a:t>lưới</a:t>
            </a:r>
            <a:r>
              <a:rPr lang="en-US" dirty="0" smtClean="0"/>
              <a:t> </a:t>
            </a:r>
            <a:r>
              <a:rPr lang="en-US" dirty="0" err="1" smtClean="0"/>
              <a:t>tinh</a:t>
            </a:r>
            <a:r>
              <a:rPr lang="en-US" dirty="0" smtClean="0"/>
              <a:t>.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Non-Seminoma: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Xâm</a:t>
            </a:r>
            <a:r>
              <a:rPr lang="en-US" dirty="0" smtClean="0"/>
              <a:t> </a:t>
            </a:r>
            <a:r>
              <a:rPr lang="en-US" dirty="0" err="1" smtClean="0"/>
              <a:t>lấn</a:t>
            </a:r>
            <a:r>
              <a:rPr lang="en-US" dirty="0" smtClean="0"/>
              <a:t> </a:t>
            </a:r>
            <a:r>
              <a:rPr lang="en-US" dirty="0" err="1" smtClean="0"/>
              <a:t>mạch</a:t>
            </a:r>
            <a:r>
              <a:rPr lang="en-US" dirty="0" smtClean="0"/>
              <a:t> </a:t>
            </a:r>
            <a:r>
              <a:rPr lang="en-US" dirty="0" err="1" smtClean="0"/>
              <a:t>máu</a:t>
            </a:r>
            <a:r>
              <a:rPr lang="en-US" dirty="0" smtClean="0"/>
              <a:t>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mạch</a:t>
            </a:r>
            <a:r>
              <a:rPr lang="en-US" dirty="0" smtClean="0"/>
              <a:t> </a:t>
            </a:r>
            <a:r>
              <a:rPr lang="en-US" dirty="0" err="1" smtClean="0"/>
              <a:t>bạch</a:t>
            </a:r>
            <a:r>
              <a:rPr lang="en-US" dirty="0" smtClean="0"/>
              <a:t> </a:t>
            </a:r>
            <a:r>
              <a:rPr lang="en-US" dirty="0" err="1" smtClean="0"/>
              <a:t>huyết</a:t>
            </a:r>
            <a:r>
              <a:rPr lang="en-US" dirty="0" smtClean="0"/>
              <a:t> </a:t>
            </a:r>
            <a:r>
              <a:rPr lang="en-US" dirty="0" err="1" smtClean="0"/>
              <a:t>quanh</a:t>
            </a:r>
            <a:r>
              <a:rPr lang="en-US" dirty="0"/>
              <a:t> </a:t>
            </a:r>
            <a:r>
              <a:rPr lang="en-US" dirty="0" err="1" smtClean="0"/>
              <a:t>bướu</a:t>
            </a:r>
            <a:r>
              <a:rPr lang="en-US" dirty="0" smtClean="0"/>
              <a:t>.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Tỷ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tân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&gt;70%.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Tỷ</a:t>
            </a:r>
            <a:r>
              <a:rPr lang="en-US" dirty="0" smtClean="0"/>
              <a:t> </a:t>
            </a:r>
            <a:r>
              <a:rPr lang="en-US" dirty="0" err="1" smtClean="0"/>
              <a:t>lệ</a:t>
            </a:r>
            <a:r>
              <a:rPr lang="en-US" dirty="0" smtClean="0"/>
              <a:t> %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</a:t>
            </a:r>
            <a:r>
              <a:rPr lang="en-US" dirty="0" err="1" smtClean="0"/>
              <a:t>biểu</a:t>
            </a:r>
            <a:r>
              <a:rPr lang="en-US" dirty="0" smtClean="0"/>
              <a:t> </a:t>
            </a:r>
            <a:r>
              <a:rPr lang="en-US" dirty="0" err="1" smtClean="0"/>
              <a:t>mô</a:t>
            </a:r>
            <a:r>
              <a:rPr lang="en-US" dirty="0" smtClean="0"/>
              <a:t> </a:t>
            </a:r>
            <a:r>
              <a:rPr lang="en-US" dirty="0" err="1" smtClean="0"/>
              <a:t>phôi</a:t>
            </a:r>
            <a:r>
              <a:rPr lang="en-US" dirty="0" smtClean="0"/>
              <a:t> &gt;50%.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6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PT </a:t>
            </a:r>
            <a:r>
              <a:rPr lang="en-US" dirty="0" err="1" smtClean="0"/>
              <a:t>cắt</a:t>
            </a:r>
            <a:r>
              <a:rPr lang="en-US" dirty="0" smtClean="0"/>
              <a:t> 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Ung </a:t>
            </a:r>
            <a:r>
              <a:rPr lang="en-US" dirty="0" err="1" smtClean="0"/>
              <a:t>thư</a:t>
            </a:r>
            <a:r>
              <a:rPr lang="en-US" dirty="0" smtClean="0"/>
              <a:t>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1: </a:t>
            </a:r>
            <a:r>
              <a:rPr lang="en-US" dirty="0" err="1" smtClean="0"/>
              <a:t>chưa</a:t>
            </a:r>
            <a:r>
              <a:rPr lang="en-US" dirty="0" smtClean="0"/>
              <a:t> di </a:t>
            </a:r>
            <a:r>
              <a:rPr lang="en-US" dirty="0" err="1" smtClean="0"/>
              <a:t>căn</a:t>
            </a:r>
            <a:endParaRPr lang="en-US" dirty="0" smtClean="0"/>
          </a:p>
          <a:p>
            <a:r>
              <a:rPr lang="en-US" dirty="0" smtClean="0"/>
              <a:t>Seminoma:</a:t>
            </a:r>
          </a:p>
          <a:p>
            <a:pPr lvl="1"/>
            <a:r>
              <a:rPr lang="en-US" dirty="0" err="1" smtClean="0"/>
              <a:t>Giám</a:t>
            </a:r>
            <a:r>
              <a:rPr lang="en-US" dirty="0" smtClean="0"/>
              <a:t> </a:t>
            </a:r>
            <a:r>
              <a:rPr lang="en-US" dirty="0" err="1" smtClean="0"/>
              <a:t>sát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cực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/>
              <a:t>H</a:t>
            </a:r>
            <a:r>
              <a:rPr lang="en-US" dirty="0" err="1" smtClean="0"/>
              <a:t>oá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hỗ</a:t>
            </a:r>
            <a:r>
              <a:rPr lang="en-US" dirty="0" smtClean="0"/>
              <a:t> </a:t>
            </a:r>
            <a:r>
              <a:rPr lang="en-US" dirty="0" err="1" smtClean="0"/>
              <a:t>trợ</a:t>
            </a:r>
            <a:r>
              <a:rPr lang="en-US" dirty="0"/>
              <a:t> </a:t>
            </a:r>
            <a:r>
              <a:rPr lang="en-US" dirty="0" err="1" smtClean="0"/>
              <a:t>Cysplatin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Bướu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mầm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seminoma:</a:t>
            </a:r>
          </a:p>
          <a:p>
            <a:pPr lvl="2"/>
            <a:r>
              <a:rPr lang="en-US" dirty="0" err="1" smtClean="0"/>
              <a:t>Hoá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hỗ</a:t>
            </a:r>
            <a:r>
              <a:rPr lang="en-US" dirty="0" smtClean="0"/>
              <a:t> </a:t>
            </a:r>
            <a:r>
              <a:rPr lang="en-US" dirty="0" err="1" smtClean="0"/>
              <a:t>trợ</a:t>
            </a:r>
            <a:r>
              <a:rPr lang="en-US" dirty="0" smtClean="0"/>
              <a:t> BEP (Bleomycin </a:t>
            </a:r>
            <a:r>
              <a:rPr lang="mr-IN" dirty="0" smtClean="0"/>
              <a:t>–</a:t>
            </a:r>
            <a:r>
              <a:rPr lang="en-US" dirty="0" smtClean="0"/>
              <a:t> Etoposide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Cysplatin</a:t>
            </a:r>
            <a:r>
              <a:rPr lang="en-US" dirty="0" smtClean="0"/>
              <a:t>).</a:t>
            </a:r>
          </a:p>
          <a:p>
            <a:pPr lvl="2"/>
            <a:r>
              <a:rPr lang="en-US" dirty="0" err="1" smtClean="0"/>
              <a:t>Nạo</a:t>
            </a:r>
            <a:r>
              <a:rPr lang="en-US" dirty="0" smtClean="0"/>
              <a:t> </a:t>
            </a:r>
            <a:r>
              <a:rPr lang="en-US" dirty="0" err="1" smtClean="0"/>
              <a:t>hạch</a:t>
            </a:r>
            <a:r>
              <a:rPr lang="en-US" dirty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phúc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tái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hoá</a:t>
            </a:r>
            <a:r>
              <a:rPr lang="en-US" dirty="0" smtClean="0"/>
              <a:t>.</a:t>
            </a:r>
          </a:p>
          <a:p>
            <a:pPr lvl="2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18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045" y="0"/>
            <a:ext cx="5852475" cy="662017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97200" y="6505755"/>
            <a:ext cx="393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EAU guideline 2018: Testis cancer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86472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PT </a:t>
            </a:r>
            <a:r>
              <a:rPr lang="en-US" dirty="0" err="1"/>
              <a:t>cắt</a:t>
            </a:r>
            <a:r>
              <a:rPr lang="en-US" dirty="0"/>
              <a:t> 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mầm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di </a:t>
            </a:r>
            <a:r>
              <a:rPr lang="en-US" dirty="0" err="1" smtClean="0"/>
              <a:t>căn</a:t>
            </a:r>
            <a:r>
              <a:rPr lang="en-US" dirty="0"/>
              <a:t> </a:t>
            </a:r>
            <a:r>
              <a:rPr lang="en-US" dirty="0" err="1" smtClean="0"/>
              <a:t>gđ</a:t>
            </a:r>
            <a:r>
              <a:rPr lang="en-US" dirty="0" smtClean="0"/>
              <a:t> 2A/B:</a:t>
            </a:r>
          </a:p>
          <a:p>
            <a:pPr lvl="1"/>
            <a:r>
              <a:rPr lang="en-US" dirty="0" smtClean="0"/>
              <a:t>Seminoma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2A/B:</a:t>
            </a:r>
          </a:p>
          <a:p>
            <a:pPr lvl="2"/>
            <a:r>
              <a:rPr lang="en-US" dirty="0" err="1" smtClean="0"/>
              <a:t>Hoá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BEP + </a:t>
            </a:r>
            <a:r>
              <a:rPr lang="en-US" dirty="0" err="1" smtClean="0"/>
              <a:t>xạ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endParaRPr lang="en-US" dirty="0" smtClean="0"/>
          </a:p>
          <a:p>
            <a:pPr lvl="1"/>
            <a:r>
              <a:rPr lang="en-US" dirty="0" smtClean="0"/>
              <a:t>Non-seminoma </a:t>
            </a:r>
            <a:r>
              <a:rPr lang="en-US" dirty="0" err="1" smtClean="0"/>
              <a:t>gđ</a:t>
            </a:r>
            <a:r>
              <a:rPr lang="en-US" dirty="0" smtClean="0"/>
              <a:t> 2A/B:</a:t>
            </a:r>
          </a:p>
          <a:p>
            <a:pPr lvl="2"/>
            <a:r>
              <a:rPr lang="en-US" dirty="0" err="1" smtClean="0"/>
              <a:t>Nạo</a:t>
            </a:r>
            <a:r>
              <a:rPr lang="en-US" dirty="0" smtClean="0"/>
              <a:t> </a:t>
            </a:r>
            <a:r>
              <a:rPr lang="en-US" dirty="0" err="1" smtClean="0"/>
              <a:t>hạch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phúc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.</a:t>
            </a:r>
          </a:p>
          <a:p>
            <a:pPr lvl="2"/>
            <a:r>
              <a:rPr lang="en-US" dirty="0" err="1" smtClean="0"/>
              <a:t>Hoá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BEP.</a:t>
            </a:r>
          </a:p>
          <a:p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di </a:t>
            </a:r>
            <a:r>
              <a:rPr lang="en-US" dirty="0" err="1" smtClean="0"/>
              <a:t>căn</a:t>
            </a:r>
            <a:r>
              <a:rPr lang="en-US" dirty="0" smtClean="0"/>
              <a:t> </a:t>
            </a:r>
            <a:r>
              <a:rPr lang="en-US" dirty="0" err="1" smtClean="0"/>
              <a:t>gđ</a:t>
            </a:r>
            <a:r>
              <a:rPr lang="en-US" dirty="0" smtClean="0"/>
              <a:t> 2C/3:</a:t>
            </a:r>
          </a:p>
          <a:p>
            <a:pPr lvl="1"/>
            <a:r>
              <a:rPr lang="en-US" dirty="0" err="1" smtClean="0"/>
              <a:t>Hoá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BEP </a:t>
            </a:r>
            <a:r>
              <a:rPr lang="en-US" dirty="0" err="1" smtClean="0"/>
              <a:t>hoặc</a:t>
            </a:r>
            <a:endParaRPr lang="en-US" dirty="0" smtClean="0"/>
          </a:p>
          <a:p>
            <a:pPr lvl="1"/>
            <a:r>
              <a:rPr lang="en-US" dirty="0" err="1" smtClean="0"/>
              <a:t>Hoá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EP.</a:t>
            </a:r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7670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10" y="0"/>
            <a:ext cx="7507980" cy="641209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97200" y="6505755"/>
            <a:ext cx="393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EAU guideline 2018: Testis cancer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21963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367C-5740-F24A-81BD-68FADB2F0B54}" type="datetime1">
              <a:rPr lang="en-US" smtClean="0"/>
              <a:t>9/16/2019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63ACE-B88A-2C41-93CA-3510C6D3A7F4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4614" y="4416583"/>
            <a:ext cx="8994771" cy="923330"/>
          </a:xfrm>
          <a:prstGeom prst="rect">
            <a:avLst/>
          </a:prstGeom>
          <a:noFill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vi-VN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Thanks for your attention!</a:t>
            </a:r>
            <a:endParaRPr lang="vi-VN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1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64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yếu</a:t>
            </a:r>
            <a:r>
              <a:rPr lang="en-US" dirty="0" smtClean="0"/>
              <a:t> </a:t>
            </a:r>
            <a:r>
              <a:rPr lang="en-US" dirty="0" err="1" smtClean="0"/>
              <a:t>tố</a:t>
            </a:r>
            <a:r>
              <a:rPr lang="en-US" dirty="0" smtClean="0"/>
              <a:t> </a:t>
            </a:r>
            <a:r>
              <a:rPr lang="en-US" dirty="0" err="1" smtClean="0"/>
              <a:t>nguy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TH.</a:t>
            </a:r>
          </a:p>
          <a:p>
            <a:pPr>
              <a:lnSpc>
                <a:spcPct val="150000"/>
              </a:lnSpc>
            </a:pPr>
            <a:r>
              <a:rPr lang="en-US" dirty="0" err="1" smtClean="0"/>
              <a:t>Đặc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giải</a:t>
            </a:r>
            <a:r>
              <a:rPr lang="en-US" dirty="0" smtClean="0"/>
              <a:t> </a:t>
            </a:r>
            <a:r>
              <a:rPr lang="en-US" dirty="0" err="1" smtClean="0"/>
              <a:t>phẫu</a:t>
            </a:r>
            <a:r>
              <a:rPr lang="en-US" dirty="0" smtClean="0"/>
              <a:t> </a:t>
            </a:r>
            <a:r>
              <a:rPr lang="en-US" dirty="0" err="1" smtClean="0"/>
              <a:t>bệnh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TH.</a:t>
            </a:r>
          </a:p>
          <a:p>
            <a:pPr>
              <a:lnSpc>
                <a:spcPct val="150000"/>
              </a:lnSpc>
            </a:pPr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TH.</a:t>
            </a:r>
          </a:p>
          <a:p>
            <a:pPr>
              <a:lnSpc>
                <a:spcPct val="150000"/>
              </a:lnSpc>
            </a:pP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85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4600"/>
            <a:ext cx="3483728" cy="476109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728" y="130630"/>
            <a:ext cx="5660272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047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 smtClean="0"/>
              <a:t>Ung </a:t>
            </a:r>
            <a:r>
              <a:rPr lang="en-US" sz="3200" dirty="0" err="1" smtClean="0"/>
              <a:t>thư</a:t>
            </a:r>
            <a:r>
              <a:rPr lang="en-US" sz="3200" dirty="0" smtClean="0"/>
              <a:t> TH:</a:t>
            </a:r>
          </a:p>
          <a:p>
            <a:pPr lvl="1">
              <a:lnSpc>
                <a:spcPct val="100000"/>
              </a:lnSpc>
            </a:pPr>
            <a:r>
              <a:rPr lang="en-US" sz="2800" dirty="0" err="1" smtClean="0"/>
              <a:t>Tại</a:t>
            </a:r>
            <a:r>
              <a:rPr lang="en-US" sz="2800" dirty="0"/>
              <a:t> </a:t>
            </a:r>
            <a:r>
              <a:rPr lang="en-US" sz="2800" dirty="0" err="1" smtClean="0"/>
              <a:t>châu</a:t>
            </a:r>
            <a:r>
              <a:rPr lang="en-US" sz="2800" dirty="0" smtClean="0"/>
              <a:t> </a:t>
            </a:r>
            <a:r>
              <a:rPr lang="en-US" sz="2800" dirty="0" err="1" smtClean="0"/>
              <a:t>Âu</a:t>
            </a:r>
            <a:r>
              <a:rPr lang="en-US" sz="2800" dirty="0" smtClean="0"/>
              <a:t>: </a:t>
            </a:r>
            <a:r>
              <a:rPr lang="en-US" sz="2800" dirty="0" err="1" smtClean="0"/>
              <a:t>chiếm</a:t>
            </a:r>
            <a:r>
              <a:rPr lang="en-US" sz="2800" dirty="0" smtClean="0"/>
              <a:t> 1% </a:t>
            </a:r>
            <a:r>
              <a:rPr lang="en-US" sz="2800" dirty="0" err="1" smtClean="0"/>
              <a:t>ung</a:t>
            </a:r>
            <a:r>
              <a:rPr lang="en-US" sz="2800" dirty="0" smtClean="0"/>
              <a:t> </a:t>
            </a:r>
            <a:r>
              <a:rPr lang="en-US" sz="2800" dirty="0" err="1" smtClean="0"/>
              <a:t>thư</a:t>
            </a:r>
            <a:r>
              <a:rPr lang="en-US" sz="2800" dirty="0" smtClean="0"/>
              <a:t> </a:t>
            </a:r>
            <a:r>
              <a:rPr lang="en-US" sz="2800" dirty="0" err="1" smtClean="0"/>
              <a:t>ở</a:t>
            </a:r>
            <a:r>
              <a:rPr lang="en-US" sz="2800" dirty="0" smtClean="0"/>
              <a:t> </a:t>
            </a:r>
            <a:r>
              <a:rPr lang="en-US" sz="2800" dirty="0" err="1" smtClean="0"/>
              <a:t>nam</a:t>
            </a:r>
            <a:r>
              <a:rPr lang="en-US" sz="2800" dirty="0" smtClean="0"/>
              <a:t> </a:t>
            </a:r>
            <a:r>
              <a:rPr lang="en-US" sz="2800" dirty="0" err="1" smtClean="0"/>
              <a:t>giới</a:t>
            </a:r>
            <a:r>
              <a:rPr lang="en-US" sz="2800" dirty="0" smtClean="0"/>
              <a:t>, </a:t>
            </a:r>
            <a:r>
              <a:rPr lang="en-US" sz="2800" dirty="0" err="1" smtClean="0"/>
              <a:t>chiếm</a:t>
            </a:r>
            <a:r>
              <a:rPr lang="en-US" sz="2800" dirty="0" smtClean="0"/>
              <a:t> 5% </a:t>
            </a:r>
            <a:r>
              <a:rPr lang="en-US" sz="2800" dirty="0" err="1" smtClean="0"/>
              <a:t>ung</a:t>
            </a:r>
            <a:r>
              <a:rPr lang="en-US" sz="2800" dirty="0" smtClean="0"/>
              <a:t> </a:t>
            </a:r>
            <a:r>
              <a:rPr lang="en-US" sz="2800" dirty="0" err="1" smtClean="0"/>
              <a:t>thư</a:t>
            </a:r>
            <a:r>
              <a:rPr lang="en-US" sz="2800" dirty="0" smtClean="0"/>
              <a:t> </a:t>
            </a:r>
            <a:r>
              <a:rPr lang="en-US" sz="2800" dirty="0" err="1" smtClean="0"/>
              <a:t>Tiết</a:t>
            </a:r>
            <a:r>
              <a:rPr lang="en-US" sz="2800" dirty="0" smtClean="0"/>
              <a:t> </a:t>
            </a:r>
            <a:r>
              <a:rPr lang="en-US" sz="2800" dirty="0" err="1" smtClean="0"/>
              <a:t>Niệu</a:t>
            </a:r>
            <a:r>
              <a:rPr lang="en-US" sz="2800" dirty="0" smtClean="0"/>
              <a:t> </a:t>
            </a:r>
            <a:r>
              <a:rPr lang="en-US" sz="2800" dirty="0" err="1" smtClean="0"/>
              <a:t>sinh</a:t>
            </a:r>
            <a:r>
              <a:rPr lang="en-US" sz="2800" dirty="0" smtClean="0"/>
              <a:t> </a:t>
            </a:r>
            <a:r>
              <a:rPr lang="en-US" sz="2800" dirty="0" err="1" smtClean="0"/>
              <a:t>dục</a:t>
            </a:r>
            <a:r>
              <a:rPr lang="en-US" sz="2800" dirty="0" smtClean="0"/>
              <a:t>. 5 </a:t>
            </a:r>
            <a:r>
              <a:rPr lang="mr-IN" sz="2800" dirty="0" smtClean="0"/>
              <a:t>–</a:t>
            </a:r>
            <a:r>
              <a:rPr lang="en-US" sz="2800" dirty="0" smtClean="0"/>
              <a:t> 10 ca </a:t>
            </a:r>
            <a:r>
              <a:rPr lang="en-US" sz="2800" dirty="0" err="1" smtClean="0"/>
              <a:t>mới</a:t>
            </a:r>
            <a:r>
              <a:rPr lang="en-US" sz="2800" dirty="0" smtClean="0"/>
              <a:t> </a:t>
            </a:r>
            <a:r>
              <a:rPr lang="en-US" sz="2800" dirty="0" err="1" smtClean="0"/>
              <a:t>mắc</a:t>
            </a:r>
            <a:r>
              <a:rPr lang="en-US" sz="2800" dirty="0" smtClean="0"/>
              <a:t>/100000 </a:t>
            </a:r>
            <a:r>
              <a:rPr lang="en-US" sz="2800" dirty="0" err="1" smtClean="0"/>
              <a:t>dân</a:t>
            </a:r>
            <a:r>
              <a:rPr lang="en-US" sz="2800" dirty="0" smtClean="0"/>
              <a:t>/</a:t>
            </a:r>
            <a:r>
              <a:rPr lang="en-US" sz="2800" dirty="0" err="1" smtClean="0"/>
              <a:t>năm</a:t>
            </a:r>
            <a:r>
              <a:rPr lang="en-US" sz="2800" dirty="0" smtClean="0"/>
              <a:t>.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95% </a:t>
            </a:r>
            <a:r>
              <a:rPr lang="en-US" sz="2800" dirty="0" err="1" smtClean="0"/>
              <a:t>là</a:t>
            </a:r>
            <a:r>
              <a:rPr lang="en-US" sz="2800" dirty="0"/>
              <a:t> </a:t>
            </a:r>
            <a:r>
              <a:rPr lang="en-US" sz="2800" dirty="0" err="1" smtClean="0"/>
              <a:t>bướu</a:t>
            </a:r>
            <a:r>
              <a:rPr lang="en-US" sz="2800" dirty="0" smtClean="0"/>
              <a:t> </a:t>
            </a:r>
            <a:r>
              <a:rPr lang="en-US" sz="2800" dirty="0" err="1"/>
              <a:t>tế</a:t>
            </a:r>
            <a:r>
              <a:rPr lang="en-US" sz="2800" dirty="0"/>
              <a:t> </a:t>
            </a:r>
            <a:r>
              <a:rPr lang="en-US" sz="2800" dirty="0" err="1"/>
              <a:t>bào</a:t>
            </a:r>
            <a:r>
              <a:rPr lang="en-US" sz="2800" dirty="0"/>
              <a:t> </a:t>
            </a:r>
            <a:r>
              <a:rPr lang="en-US" sz="2800" dirty="0" err="1" smtClean="0"/>
              <a:t>mầm</a:t>
            </a:r>
            <a:r>
              <a:rPr lang="en-US" sz="2800" dirty="0" smtClean="0"/>
              <a:t> (germ cell tumor), </a:t>
            </a:r>
            <a:r>
              <a:rPr lang="en-US" sz="2800" dirty="0" err="1" smtClean="0"/>
              <a:t>đáp</a:t>
            </a:r>
            <a:r>
              <a:rPr lang="en-US" sz="2800" dirty="0" smtClean="0"/>
              <a:t> </a:t>
            </a:r>
            <a:r>
              <a:rPr lang="en-US" sz="2800" dirty="0" err="1" smtClean="0"/>
              <a:t>ứng</a:t>
            </a:r>
            <a:r>
              <a:rPr lang="en-US" sz="2800" dirty="0" smtClean="0"/>
              <a:t> </a:t>
            </a:r>
            <a:r>
              <a:rPr lang="en-US" sz="2800" dirty="0" err="1" smtClean="0"/>
              <a:t>tốt</a:t>
            </a:r>
            <a:r>
              <a:rPr lang="en-US" sz="2800" dirty="0" smtClean="0"/>
              <a:t> </a:t>
            </a:r>
            <a:r>
              <a:rPr lang="en-US" sz="2800" dirty="0" err="1" smtClean="0"/>
              <a:t>với</a:t>
            </a:r>
            <a:r>
              <a:rPr lang="en-US" sz="2800" dirty="0" smtClean="0"/>
              <a:t> </a:t>
            </a:r>
            <a:r>
              <a:rPr lang="en-US" sz="2800" dirty="0" err="1" smtClean="0"/>
              <a:t>hoá</a:t>
            </a:r>
            <a:r>
              <a:rPr lang="en-US" sz="2800" dirty="0" smtClean="0"/>
              <a:t> </a:t>
            </a:r>
            <a:r>
              <a:rPr lang="en-US" sz="2800" dirty="0" err="1" smtClean="0"/>
              <a:t>trị</a:t>
            </a:r>
            <a:r>
              <a:rPr lang="en-US" sz="2800" dirty="0" smtClean="0"/>
              <a:t>.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2% </a:t>
            </a:r>
            <a:r>
              <a:rPr lang="en-US" sz="2800" dirty="0" err="1" smtClean="0"/>
              <a:t>có</a:t>
            </a:r>
            <a:r>
              <a:rPr lang="en-US" sz="2800" dirty="0" smtClean="0"/>
              <a:t> </a:t>
            </a:r>
            <a:r>
              <a:rPr lang="en-US" sz="2800" dirty="0" err="1" smtClean="0"/>
              <a:t>bướu</a:t>
            </a:r>
            <a:r>
              <a:rPr lang="en-US" sz="2800" dirty="0" smtClean="0"/>
              <a:t> </a:t>
            </a:r>
            <a:r>
              <a:rPr lang="en-US" sz="2800" dirty="0" err="1" smtClean="0"/>
              <a:t>tế</a:t>
            </a:r>
            <a:r>
              <a:rPr lang="en-US" sz="2800" dirty="0" smtClean="0"/>
              <a:t> </a:t>
            </a:r>
            <a:r>
              <a:rPr lang="en-US" sz="2800" dirty="0" err="1" smtClean="0"/>
              <a:t>bào</a:t>
            </a:r>
            <a:r>
              <a:rPr lang="en-US" sz="2800" dirty="0" smtClean="0"/>
              <a:t> </a:t>
            </a:r>
            <a:r>
              <a:rPr lang="en-US" sz="2800" dirty="0" err="1" smtClean="0"/>
              <a:t>mầm</a:t>
            </a:r>
            <a:r>
              <a:rPr lang="en-US" sz="2800" dirty="0" smtClean="0"/>
              <a:t> </a:t>
            </a:r>
            <a:r>
              <a:rPr lang="en-US" sz="2800" dirty="0" err="1" smtClean="0"/>
              <a:t>cả</a:t>
            </a:r>
            <a:r>
              <a:rPr lang="en-US" sz="2800" dirty="0" smtClean="0"/>
              <a:t> 2 </a:t>
            </a:r>
            <a:r>
              <a:rPr lang="en-US" sz="2800" dirty="0" err="1" smtClean="0"/>
              <a:t>bên</a:t>
            </a:r>
            <a:r>
              <a:rPr lang="en-US" sz="2800" dirty="0" smtClean="0"/>
              <a:t> TH.</a:t>
            </a:r>
          </a:p>
          <a:p>
            <a:pPr lvl="1">
              <a:lnSpc>
                <a:spcPct val="100000"/>
              </a:lnSpc>
            </a:pPr>
            <a:r>
              <a:rPr lang="en-US" sz="2800" dirty="0" err="1" smtClean="0"/>
              <a:t>Là</a:t>
            </a:r>
            <a:r>
              <a:rPr lang="en-US" sz="2800" dirty="0" smtClean="0"/>
              <a:t> </a:t>
            </a:r>
            <a:r>
              <a:rPr lang="en-US" sz="2800" dirty="0" err="1" smtClean="0"/>
              <a:t>ung</a:t>
            </a:r>
            <a:r>
              <a:rPr lang="en-US" sz="2800" dirty="0" smtClean="0"/>
              <a:t> </a:t>
            </a:r>
            <a:r>
              <a:rPr lang="en-US" sz="2800" dirty="0" err="1" smtClean="0"/>
              <a:t>thư</a:t>
            </a:r>
            <a:r>
              <a:rPr lang="en-US" sz="2800" dirty="0" smtClean="0"/>
              <a:t> </a:t>
            </a:r>
            <a:r>
              <a:rPr lang="en-US" sz="2800" dirty="0" err="1" smtClean="0"/>
              <a:t>tạng</a:t>
            </a:r>
            <a:r>
              <a:rPr lang="en-US" sz="2800" dirty="0" smtClean="0"/>
              <a:t> </a:t>
            </a:r>
            <a:r>
              <a:rPr lang="en-US" sz="2800" dirty="0" err="1" smtClean="0"/>
              <a:t>đặc</a:t>
            </a:r>
            <a:r>
              <a:rPr lang="en-US" sz="2800" dirty="0" smtClean="0"/>
              <a:t> </a:t>
            </a:r>
            <a:r>
              <a:rPr lang="en-US" sz="2800" dirty="0" err="1" smtClean="0"/>
              <a:t>thường</a:t>
            </a:r>
            <a:r>
              <a:rPr lang="en-US" sz="2800" dirty="0" smtClean="0"/>
              <a:t> </a:t>
            </a:r>
            <a:r>
              <a:rPr lang="en-US" sz="2800" dirty="0" err="1" smtClean="0"/>
              <a:t>gặp</a:t>
            </a:r>
            <a:r>
              <a:rPr lang="en-US" sz="2800" dirty="0" smtClean="0"/>
              <a:t> </a:t>
            </a:r>
            <a:r>
              <a:rPr lang="en-US" sz="2800" dirty="0" err="1" smtClean="0"/>
              <a:t>nhất</a:t>
            </a:r>
            <a:r>
              <a:rPr lang="en-US" sz="2800" dirty="0" smtClean="0"/>
              <a:t> </a:t>
            </a:r>
            <a:r>
              <a:rPr lang="en-US" sz="2800" dirty="0" err="1" smtClean="0"/>
              <a:t>ở</a:t>
            </a:r>
            <a:r>
              <a:rPr lang="en-US" sz="2800" dirty="0" smtClean="0"/>
              <a:t> </a:t>
            </a:r>
            <a:r>
              <a:rPr lang="en-US" sz="2800" dirty="0" err="1" smtClean="0"/>
              <a:t>nam</a:t>
            </a:r>
            <a:r>
              <a:rPr lang="en-US" sz="2800" dirty="0" smtClean="0"/>
              <a:t> </a:t>
            </a:r>
            <a:r>
              <a:rPr lang="en-US" sz="2800" dirty="0" err="1" smtClean="0"/>
              <a:t>giới</a:t>
            </a:r>
            <a:r>
              <a:rPr lang="en-US" sz="2800" dirty="0" smtClean="0"/>
              <a:t> </a:t>
            </a:r>
            <a:r>
              <a:rPr lang="en-US" sz="2800" dirty="0" err="1" smtClean="0"/>
              <a:t>từ</a:t>
            </a:r>
            <a:r>
              <a:rPr lang="en-US" sz="2800" dirty="0" smtClean="0"/>
              <a:t> 20 </a:t>
            </a:r>
            <a:r>
              <a:rPr lang="mr-IN" sz="2800" dirty="0" smtClean="0"/>
              <a:t>–</a:t>
            </a:r>
            <a:r>
              <a:rPr lang="en-US" sz="2800" dirty="0" smtClean="0"/>
              <a:t> 40 </a:t>
            </a:r>
            <a:r>
              <a:rPr lang="en-US" sz="2800" dirty="0" err="1" smtClean="0"/>
              <a:t>tuổi</a:t>
            </a:r>
            <a:r>
              <a:rPr lang="en-US" sz="2800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18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err="1" smtClean="0"/>
              <a:t>Thế</a:t>
            </a:r>
            <a:r>
              <a:rPr lang="en-US" dirty="0" smtClean="0"/>
              <a:t> </a:t>
            </a:r>
            <a:r>
              <a:rPr lang="en-US" dirty="0" err="1" smtClean="0"/>
              <a:t>giới</a:t>
            </a:r>
            <a:r>
              <a:rPr lang="en-US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Tần</a:t>
            </a:r>
            <a:r>
              <a:rPr lang="en-US" dirty="0" smtClean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mắc</a:t>
            </a:r>
            <a:r>
              <a:rPr lang="en-US" dirty="0"/>
              <a:t> 1,7/100000 </a:t>
            </a:r>
            <a:r>
              <a:rPr lang="en-US" dirty="0" err="1" smtClean="0"/>
              <a:t>dân</a:t>
            </a:r>
            <a:r>
              <a:rPr lang="en-US" dirty="0" smtClean="0"/>
              <a:t>.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Ước</a:t>
            </a:r>
            <a:r>
              <a:rPr lang="en-US" dirty="0" smtClean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TH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mắc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2018 </a:t>
            </a:r>
            <a:r>
              <a:rPr lang="en-US" dirty="0" err="1"/>
              <a:t>là</a:t>
            </a:r>
            <a:r>
              <a:rPr lang="en-US" dirty="0"/>
              <a:t> 71105 TH (GLOBOCAN 2018).</a:t>
            </a:r>
          </a:p>
          <a:p>
            <a:pPr>
              <a:lnSpc>
                <a:spcPct val="100000"/>
              </a:lnSpc>
            </a:pP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Việt</a:t>
            </a:r>
            <a:r>
              <a:rPr lang="en-US" dirty="0"/>
              <a:t> </a:t>
            </a:r>
            <a:r>
              <a:rPr lang="en-US" dirty="0" smtClean="0"/>
              <a:t>Nam: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</a:t>
            </a:r>
            <a:r>
              <a:rPr lang="en-US" dirty="0" smtClean="0"/>
              <a:t>ng </a:t>
            </a:r>
            <a:r>
              <a:rPr lang="en-US" dirty="0" err="1"/>
              <a:t>thư</a:t>
            </a:r>
            <a:r>
              <a:rPr lang="en-US" dirty="0"/>
              <a:t> TH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33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ung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.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/>
              <a:t>TH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mắc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vong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lượt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207 </a:t>
            </a:r>
            <a:r>
              <a:rPr lang="en-US" dirty="0" err="1"/>
              <a:t>và</a:t>
            </a:r>
            <a:r>
              <a:rPr lang="en-US" dirty="0"/>
              <a:t> 74 TH. 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err="1" smtClean="0"/>
              <a:t>Xếp</a:t>
            </a:r>
            <a:r>
              <a:rPr lang="en-US" dirty="0" smtClean="0"/>
              <a:t> </a:t>
            </a:r>
            <a:r>
              <a:rPr lang="en-US" dirty="0" err="1"/>
              <a:t>thứ</a:t>
            </a:r>
            <a:r>
              <a:rPr lang="en-US" dirty="0"/>
              <a:t> 5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ung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Niệu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dục</a:t>
            </a:r>
            <a:r>
              <a:rPr lang="en-US" dirty="0"/>
              <a:t> (GOBOCAN 2018</a:t>
            </a:r>
            <a:r>
              <a:rPr lang="en-US" dirty="0" smtClean="0"/>
              <a:t>).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53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75" y="1456535"/>
            <a:ext cx="8909050" cy="476249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94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106" y="1343025"/>
            <a:ext cx="7369788" cy="511651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29"/>
          <a:stretch/>
        </p:blipFill>
        <p:spPr>
          <a:xfrm>
            <a:off x="887106" y="0"/>
            <a:ext cx="7318466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2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yếu</a:t>
            </a:r>
            <a:r>
              <a:rPr lang="en-US" dirty="0" smtClean="0"/>
              <a:t> </a:t>
            </a:r>
            <a:r>
              <a:rPr lang="en-US" dirty="0" err="1" smtClean="0"/>
              <a:t>tố</a:t>
            </a:r>
            <a:r>
              <a:rPr lang="en-US" dirty="0" smtClean="0"/>
              <a:t> </a:t>
            </a:r>
            <a:r>
              <a:rPr lang="en-US" dirty="0" err="1" smtClean="0"/>
              <a:t>nguy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 err="1" smtClean="0"/>
              <a:t>Tinh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ẩn</a:t>
            </a:r>
            <a:r>
              <a:rPr lang="en-US" dirty="0" smtClean="0"/>
              <a:t>:</a:t>
            </a:r>
          </a:p>
          <a:p>
            <a:pPr lvl="1">
              <a:lnSpc>
                <a:spcPct val="120000"/>
              </a:lnSpc>
            </a:pP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nguy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FF0000"/>
                </a:solidFill>
              </a:rPr>
              <a:t>ung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thư</a:t>
            </a:r>
            <a:r>
              <a:rPr lang="en-US" dirty="0" smtClean="0">
                <a:solidFill>
                  <a:srgbClr val="FF0000"/>
                </a:solidFill>
              </a:rPr>
              <a:t> TH 4 </a:t>
            </a:r>
            <a:r>
              <a:rPr lang="mr-IN" dirty="0" smtClean="0">
                <a:solidFill>
                  <a:srgbClr val="FF0000"/>
                </a:solidFill>
              </a:rPr>
              <a:t>–</a:t>
            </a:r>
            <a:r>
              <a:rPr lang="en-US" dirty="0" smtClean="0">
                <a:solidFill>
                  <a:srgbClr val="FF0000"/>
                </a:solidFill>
              </a:rPr>
              <a:t> 6 </a:t>
            </a:r>
            <a:r>
              <a:rPr lang="en-US" dirty="0" err="1" smtClean="0">
                <a:solidFill>
                  <a:srgbClr val="FF0000"/>
                </a:solidFill>
              </a:rPr>
              <a:t>lần</a:t>
            </a:r>
            <a:r>
              <a:rPr lang="en-US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PT </a:t>
            </a:r>
            <a:r>
              <a:rPr lang="en-US" dirty="0" err="1" smtClean="0"/>
              <a:t>hạ</a:t>
            </a:r>
            <a:r>
              <a:rPr lang="en-US" dirty="0" smtClean="0"/>
              <a:t> </a:t>
            </a:r>
            <a:r>
              <a:rPr lang="en-US" dirty="0" err="1" smtClean="0"/>
              <a:t>tinh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ẩn</a:t>
            </a:r>
            <a:r>
              <a:rPr lang="en-US" dirty="0" smtClean="0"/>
              <a:t> </a:t>
            </a:r>
            <a:r>
              <a:rPr lang="en-US" dirty="0" err="1" smtClean="0"/>
              <a:t>trước</a:t>
            </a:r>
            <a:r>
              <a:rPr lang="en-US" dirty="0" smtClean="0"/>
              <a:t> </a:t>
            </a:r>
            <a:r>
              <a:rPr lang="en-US" dirty="0" err="1" smtClean="0"/>
              <a:t>tuổi</a:t>
            </a:r>
            <a:r>
              <a:rPr lang="en-US" dirty="0" smtClean="0"/>
              <a:t> </a:t>
            </a:r>
            <a:r>
              <a:rPr lang="en-US" dirty="0" err="1" smtClean="0"/>
              <a:t>dậy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/>
              <a:t> </a:t>
            </a:r>
            <a:r>
              <a:rPr lang="en-US" dirty="0" smtClean="0"/>
              <a:t>=&gt; </a:t>
            </a:r>
            <a:r>
              <a:rPr lang="en-US" dirty="0" err="1" smtClean="0"/>
              <a:t>giảm</a:t>
            </a:r>
            <a:r>
              <a:rPr lang="en-US" dirty="0" smtClean="0"/>
              <a:t> </a:t>
            </a:r>
            <a:r>
              <a:rPr lang="en-US" dirty="0" err="1" smtClean="0"/>
              <a:t>nguy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2 </a:t>
            </a:r>
            <a:r>
              <a:rPr lang="mr-IN" dirty="0" smtClean="0"/>
              <a:t>–</a:t>
            </a:r>
            <a:r>
              <a:rPr lang="en-US" dirty="0" smtClean="0"/>
              <a:t> 3 </a:t>
            </a:r>
            <a:r>
              <a:rPr lang="en-US" dirty="0" err="1" smtClean="0"/>
              <a:t>lần</a:t>
            </a:r>
            <a:r>
              <a:rPr lang="en-US" dirty="0" smtClean="0"/>
              <a:t>.</a:t>
            </a:r>
          </a:p>
          <a:p>
            <a:pPr>
              <a:lnSpc>
                <a:spcPct val="120000"/>
              </a:lnSpc>
            </a:pP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gia</a:t>
            </a:r>
            <a:r>
              <a:rPr lang="en-US" dirty="0" smtClean="0"/>
              <a:t> </a:t>
            </a:r>
            <a:r>
              <a:rPr lang="en-US" dirty="0" err="1" smtClean="0"/>
              <a:t>đình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TH.</a:t>
            </a:r>
          </a:p>
          <a:p>
            <a:pPr>
              <a:lnSpc>
                <a:spcPct val="120000"/>
              </a:lnSpc>
            </a:pPr>
            <a:r>
              <a:rPr lang="en-US" dirty="0" err="1" smtClean="0"/>
              <a:t>Từng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TH </a:t>
            </a:r>
            <a:r>
              <a:rPr lang="en-US" dirty="0" err="1" smtClean="0"/>
              <a:t>ở</a:t>
            </a:r>
            <a:r>
              <a:rPr lang="en-US" dirty="0" smtClean="0"/>
              <a:t> </a:t>
            </a:r>
            <a:r>
              <a:rPr lang="en-US" dirty="0" err="1" smtClean="0"/>
              <a:t>tinh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đối</a:t>
            </a:r>
            <a:r>
              <a:rPr lang="en-US" dirty="0" smtClean="0"/>
              <a:t> </a:t>
            </a:r>
            <a:r>
              <a:rPr lang="en-US" dirty="0" err="1" smtClean="0"/>
              <a:t>bên</a:t>
            </a:r>
            <a:r>
              <a:rPr lang="en-US" dirty="0" smtClean="0"/>
              <a:t>.</a:t>
            </a:r>
          </a:p>
          <a:p>
            <a:pPr>
              <a:lnSpc>
                <a:spcPct val="120000"/>
              </a:lnSpc>
            </a:pPr>
            <a:r>
              <a:rPr lang="en-US" dirty="0" err="1" smtClean="0"/>
              <a:t>Tân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mầm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ống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tinh</a:t>
            </a:r>
            <a:r>
              <a:rPr lang="en-US" dirty="0" smtClean="0"/>
              <a:t> (</a:t>
            </a:r>
            <a:r>
              <a:rPr lang="en-US" dirty="0" err="1" smtClean="0"/>
              <a:t>intratubular</a:t>
            </a:r>
            <a:r>
              <a:rPr lang="en-US" dirty="0" smtClean="0"/>
              <a:t> germ cell neoplasia).</a:t>
            </a:r>
          </a:p>
          <a:p>
            <a:pPr>
              <a:lnSpc>
                <a:spcPct val="120000"/>
              </a:lnSpc>
            </a:pPr>
            <a:r>
              <a:rPr lang="en-US" dirty="0" err="1" smtClean="0"/>
              <a:t>Vô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B09B-D049-7D4D-BCC7-7351E97DB48D}" type="datetime1">
              <a:rPr lang="en-US" smtClean="0"/>
              <a:pPr/>
              <a:t>9/16/2019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3B49-34CD-7743-A266-36056773E23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84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4899</TotalTime>
  <Words>1091</Words>
  <Application>Microsoft Office PowerPoint</Application>
  <PresentationFormat>On-screen Show (4:3)</PresentationFormat>
  <Paragraphs>162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Mangal</vt:lpstr>
      <vt:lpstr>Office Theme</vt:lpstr>
      <vt:lpstr>UNG THƯ TINH HOÀN</vt:lpstr>
      <vt:lpstr>Mục tiêu</vt:lpstr>
      <vt:lpstr>Nội dung</vt:lpstr>
      <vt:lpstr>PowerPoint Presentation</vt:lpstr>
      <vt:lpstr>Tổng quan</vt:lpstr>
      <vt:lpstr>Tổng quan</vt:lpstr>
      <vt:lpstr>PowerPoint Presentation</vt:lpstr>
      <vt:lpstr>PowerPoint Presentation</vt:lpstr>
      <vt:lpstr>Các yếu tố nguy cơ</vt:lpstr>
      <vt:lpstr>Bệnh học</vt:lpstr>
      <vt:lpstr>PowerPoint Presentation</vt:lpstr>
      <vt:lpstr>PowerPoint Presentation</vt:lpstr>
      <vt:lpstr>Phân giai đoạn ung thư TH</vt:lpstr>
      <vt:lpstr>PowerPoint Presentation</vt:lpstr>
      <vt:lpstr>PowerPoint Presentation</vt:lpstr>
      <vt:lpstr>Chẩn đoán ung thư TH</vt:lpstr>
      <vt:lpstr>Chẩn đoán ung thư TH</vt:lpstr>
      <vt:lpstr>Thám sát bẹn và cắt TH</vt:lpstr>
      <vt:lpstr>PowerPoint Presentation</vt:lpstr>
      <vt:lpstr>PowerPoint Presentation</vt:lpstr>
      <vt:lpstr>PowerPoint Presentation</vt:lpstr>
      <vt:lpstr>Yếu tố tiên lượng di căn xa</vt:lpstr>
      <vt:lpstr>Điều trị sau PT cắt TH</vt:lpstr>
      <vt:lpstr>PowerPoint Presentation</vt:lpstr>
      <vt:lpstr>Điều trị sau PT cắt TH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ngoc Ha</dc:creator>
  <cp:lastModifiedBy>Phan Vu Hong Hai</cp:lastModifiedBy>
  <cp:revision>202</cp:revision>
  <dcterms:created xsi:type="dcterms:W3CDTF">2018-12-02T15:44:07Z</dcterms:created>
  <dcterms:modified xsi:type="dcterms:W3CDTF">2019-09-16T10:50:25Z</dcterms:modified>
</cp:coreProperties>
</file>

<file path=docProps/thumbnail.jpeg>
</file>